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17"/>
  </p:notesMasterIdLst>
  <p:handoutMasterIdLst>
    <p:handoutMasterId r:id="rId118"/>
  </p:handoutMasterIdLst>
  <p:sldIdLst>
    <p:sldId id="256" r:id="rId2"/>
    <p:sldId id="257" r:id="rId3"/>
    <p:sldId id="372"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73" r:id="rId35"/>
    <p:sldId id="290" r:id="rId36"/>
    <p:sldId id="291" r:id="rId37"/>
    <p:sldId id="292" r:id="rId38"/>
    <p:sldId id="293" r:id="rId39"/>
    <p:sldId id="294" r:id="rId40"/>
    <p:sldId id="295" r:id="rId41"/>
    <p:sldId id="296" r:id="rId42"/>
    <p:sldId id="297" r:id="rId43"/>
    <p:sldId id="298" r:id="rId44"/>
    <p:sldId id="299" r:id="rId45"/>
    <p:sldId id="300" r:id="rId46"/>
    <p:sldId id="374"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75"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76" r:id="rId98"/>
    <p:sldId id="353" r:id="rId99"/>
    <p:sldId id="354" r:id="rId100"/>
    <p:sldId id="355" r:id="rId101"/>
    <p:sldId id="356" r:id="rId102"/>
    <p:sldId id="357" r:id="rId103"/>
    <p:sldId id="358" r:id="rId104"/>
    <p:sldId id="359" r:id="rId105"/>
    <p:sldId id="377" r:id="rId106"/>
    <p:sldId id="361" r:id="rId107"/>
    <p:sldId id="363" r:id="rId108"/>
    <p:sldId id="364" r:id="rId109"/>
    <p:sldId id="365" r:id="rId110"/>
    <p:sldId id="366" r:id="rId111"/>
    <p:sldId id="367" r:id="rId112"/>
    <p:sldId id="368" r:id="rId113"/>
    <p:sldId id="369" r:id="rId114"/>
    <p:sldId id="370" r:id="rId115"/>
    <p:sldId id="371" r:id="rId116"/>
  </p:sldIdLst>
  <p:sldSz cx="9144000" cy="6858000" type="screen4x3"/>
  <p:notesSz cx="6662738" cy="9926638"/>
  <p:custDataLst>
    <p:tags r:id="rId119"/>
  </p:custDataLst>
  <p:defaultTextStyle>
    <a:defPPr>
      <a:defRPr lang="en-US"/>
    </a:defPPr>
    <a:lvl1pPr algn="ctr" rtl="0" eaLnBrk="0" fontAlgn="base" hangingPunct="0">
      <a:spcBef>
        <a:spcPct val="0"/>
      </a:spcBef>
      <a:spcAft>
        <a:spcPct val="0"/>
      </a:spcAft>
      <a:defRPr sz="2400" b="1" kern="1200">
        <a:solidFill>
          <a:srgbClr val="000000"/>
        </a:solidFill>
        <a:latin typeface="Arial" charset="0"/>
        <a:ea typeface="+mn-ea"/>
        <a:cs typeface="+mn-cs"/>
      </a:defRPr>
    </a:lvl1pPr>
    <a:lvl2pPr marL="457200" algn="ctr" rtl="0" eaLnBrk="0" fontAlgn="base" hangingPunct="0">
      <a:spcBef>
        <a:spcPct val="0"/>
      </a:spcBef>
      <a:spcAft>
        <a:spcPct val="0"/>
      </a:spcAft>
      <a:defRPr sz="2400" b="1" kern="1200">
        <a:solidFill>
          <a:srgbClr val="000000"/>
        </a:solidFill>
        <a:latin typeface="Arial" charset="0"/>
        <a:ea typeface="+mn-ea"/>
        <a:cs typeface="+mn-cs"/>
      </a:defRPr>
    </a:lvl2pPr>
    <a:lvl3pPr marL="914400" algn="ctr" rtl="0" eaLnBrk="0" fontAlgn="base" hangingPunct="0">
      <a:spcBef>
        <a:spcPct val="0"/>
      </a:spcBef>
      <a:spcAft>
        <a:spcPct val="0"/>
      </a:spcAft>
      <a:defRPr sz="2400" b="1" kern="1200">
        <a:solidFill>
          <a:srgbClr val="000000"/>
        </a:solidFill>
        <a:latin typeface="Arial" charset="0"/>
        <a:ea typeface="+mn-ea"/>
        <a:cs typeface="+mn-cs"/>
      </a:defRPr>
    </a:lvl3pPr>
    <a:lvl4pPr marL="1371600" algn="ctr" rtl="0" eaLnBrk="0" fontAlgn="base" hangingPunct="0">
      <a:spcBef>
        <a:spcPct val="0"/>
      </a:spcBef>
      <a:spcAft>
        <a:spcPct val="0"/>
      </a:spcAft>
      <a:defRPr sz="2400" b="1" kern="1200">
        <a:solidFill>
          <a:srgbClr val="000000"/>
        </a:solidFill>
        <a:latin typeface="Arial" charset="0"/>
        <a:ea typeface="+mn-ea"/>
        <a:cs typeface="+mn-cs"/>
      </a:defRPr>
    </a:lvl4pPr>
    <a:lvl5pPr marL="1828800" algn="ctr" rtl="0" eaLnBrk="0" fontAlgn="base" hangingPunct="0">
      <a:spcBef>
        <a:spcPct val="0"/>
      </a:spcBef>
      <a:spcAft>
        <a:spcPct val="0"/>
      </a:spcAft>
      <a:defRPr sz="2400" b="1" kern="1200">
        <a:solidFill>
          <a:srgbClr val="000000"/>
        </a:solidFill>
        <a:latin typeface="Arial" charset="0"/>
        <a:ea typeface="+mn-ea"/>
        <a:cs typeface="+mn-cs"/>
      </a:defRPr>
    </a:lvl5pPr>
    <a:lvl6pPr marL="2286000" algn="l" defTabSz="914400" rtl="0" eaLnBrk="1" latinLnBrk="0" hangingPunct="1">
      <a:defRPr sz="2400" b="1" kern="1200">
        <a:solidFill>
          <a:srgbClr val="000000"/>
        </a:solidFill>
        <a:latin typeface="Arial" charset="0"/>
        <a:ea typeface="+mn-ea"/>
        <a:cs typeface="+mn-cs"/>
      </a:defRPr>
    </a:lvl6pPr>
    <a:lvl7pPr marL="2743200" algn="l" defTabSz="914400" rtl="0" eaLnBrk="1" latinLnBrk="0" hangingPunct="1">
      <a:defRPr sz="2400" b="1" kern="1200">
        <a:solidFill>
          <a:srgbClr val="000000"/>
        </a:solidFill>
        <a:latin typeface="Arial" charset="0"/>
        <a:ea typeface="+mn-ea"/>
        <a:cs typeface="+mn-cs"/>
      </a:defRPr>
    </a:lvl7pPr>
    <a:lvl8pPr marL="3200400" algn="l" defTabSz="914400" rtl="0" eaLnBrk="1" latinLnBrk="0" hangingPunct="1">
      <a:defRPr sz="2400" b="1" kern="1200">
        <a:solidFill>
          <a:srgbClr val="000000"/>
        </a:solidFill>
        <a:latin typeface="Arial" charset="0"/>
        <a:ea typeface="+mn-ea"/>
        <a:cs typeface="+mn-cs"/>
      </a:defRPr>
    </a:lvl8pPr>
    <a:lvl9pPr marL="3657600" algn="l" defTabSz="914400" rtl="0" eaLnBrk="1" latinLnBrk="0" hangingPunct="1">
      <a:defRPr sz="2400" b="1"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D32"/>
    <a:srgbClr val="009900"/>
    <a:srgbClr val="6699FF"/>
    <a:srgbClr val="990033"/>
    <a:srgbClr val="47BAD6"/>
    <a:srgbClr val="FE9E32"/>
    <a:srgbClr val="969696"/>
    <a:srgbClr val="FECB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83451" autoAdjust="0"/>
  </p:normalViewPr>
  <p:slideViewPr>
    <p:cSldViewPr>
      <p:cViewPr varScale="1">
        <p:scale>
          <a:sx n="94" d="100"/>
          <a:sy n="94" d="100"/>
        </p:scale>
        <p:origin x="-474" y="-108"/>
      </p:cViewPr>
      <p:guideLst>
        <p:guide orient="horz" pos="3861"/>
        <p:guide orient="horz" pos="3974"/>
        <p:guide orient="horz" pos="4020"/>
        <p:guide orient="horz" pos="4088"/>
        <p:guide pos="385"/>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5" name="Rectangle 3"/>
          <p:cNvSpPr>
            <a:spLocks noGrp="1" noChangeArrowheads="1"/>
          </p:cNvSpPr>
          <p:nvPr>
            <p:ph type="dt" sz="quarter"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pitchFamily="18" charset="0"/>
              </a:defRPr>
            </a:lvl1pPr>
          </a:lstStyle>
          <a:p>
            <a:pPr>
              <a:defRPr/>
            </a:pPr>
            <a:endParaRPr lang="en-US"/>
          </a:p>
        </p:txBody>
      </p:sp>
      <p:sp>
        <p:nvSpPr>
          <p:cNvPr id="13316" name="Rectangle 4"/>
          <p:cNvSpPr>
            <a:spLocks noGrp="1" noChangeArrowheads="1"/>
          </p:cNvSpPr>
          <p:nvPr>
            <p:ph type="ftr" sz="quarter" idx="2"/>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Times" pitchFamily="18" charset="0"/>
              </a:defRPr>
            </a:lvl1pPr>
          </a:lstStyle>
          <a:p>
            <a:pPr>
              <a:defRPr/>
            </a:pPr>
            <a:endParaRPr lang="en-US"/>
          </a:p>
        </p:txBody>
      </p:sp>
      <p:sp>
        <p:nvSpPr>
          <p:cNvPr id="13317" name="Rectangle 5"/>
          <p:cNvSpPr>
            <a:spLocks noGrp="1" noChangeArrowheads="1"/>
          </p:cNvSpPr>
          <p:nvPr>
            <p:ph type="sldNum" sz="quarter" idx="3"/>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pitchFamily="18" charset="0"/>
              </a:defRPr>
            </a:lvl1pPr>
          </a:lstStyle>
          <a:p>
            <a:pPr>
              <a:defRPr/>
            </a:pPr>
            <a:fld id="{15BB9809-154E-4CF8-95B1-5344F2159ED8}"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latin typeface="Times" pitchFamily="18" charset="0"/>
              </a:defRPr>
            </a:lvl1pPr>
          </a:lstStyle>
          <a:p>
            <a:pPr>
              <a:defRPr/>
            </a:pPr>
            <a:endParaRPr lang="en-US"/>
          </a:p>
        </p:txBody>
      </p:sp>
      <p:sp>
        <p:nvSpPr>
          <p:cNvPr id="15363" name="Rectangle 3"/>
          <p:cNvSpPr>
            <a:spLocks noGrp="1" noChangeArrowheads="1"/>
          </p:cNvSpPr>
          <p:nvPr>
            <p:ph type="dt"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pitchFamily="18"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850900" y="744538"/>
            <a:ext cx="4962525" cy="37226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889000" y="4714875"/>
            <a:ext cx="488473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Times" pitchFamily="18" charset="0"/>
              </a:defRPr>
            </a:lvl1pPr>
          </a:lstStyle>
          <a:p>
            <a:pPr>
              <a:defRPr/>
            </a:pPr>
            <a:endParaRPr lang="en-US"/>
          </a:p>
        </p:txBody>
      </p:sp>
      <p:sp>
        <p:nvSpPr>
          <p:cNvPr id="15367" name="Rectangle 7"/>
          <p:cNvSpPr>
            <a:spLocks noGrp="1" noChangeArrowheads="1"/>
          </p:cNvSpPr>
          <p:nvPr>
            <p:ph type="sldNum" sz="quarter" idx="5"/>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pitchFamily="18" charset="0"/>
              </a:defRPr>
            </a:lvl1pPr>
          </a:lstStyle>
          <a:p>
            <a:pPr>
              <a:defRPr/>
            </a:pPr>
            <a:fld id="{325A6919-C0C1-4595-8D12-D8EE9D0A5F9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1</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968BB8BB-1989-4510-92E8-1786B6A2EDA4}" type="slidenum">
              <a:rPr lang="en-US"/>
              <a:pPr/>
              <a:t>31</a:t>
            </a:fld>
            <a:endParaRPr lang="en-US"/>
          </a:p>
        </p:txBody>
      </p:sp>
      <p:sp>
        <p:nvSpPr>
          <p:cNvPr id="132099" name="Rectangle 2"/>
          <p:cNvSpPr>
            <a:spLocks noGrp="1" noRot="1" noChangeAspect="1" noChangeArrowheads="1" noTextEdit="1"/>
          </p:cNvSpPr>
          <p:nvPr>
            <p:ph type="sldImg"/>
          </p:nvPr>
        </p:nvSpPr>
        <p:spPr>
          <a:xfrm>
            <a:off x="889000" y="782638"/>
            <a:ext cx="4905375" cy="3679825"/>
          </a:xfrm>
          <a:ln/>
        </p:spPr>
      </p:sp>
      <p:sp>
        <p:nvSpPr>
          <p:cNvPr id="132100" name="Rectangle 3"/>
          <p:cNvSpPr>
            <a:spLocks noGrp="1" noChangeArrowheads="1"/>
          </p:cNvSpPr>
          <p:nvPr>
            <p:ph type="body" idx="1"/>
          </p:nvPr>
        </p:nvSpPr>
        <p:spPr>
          <a:xfrm>
            <a:off x="892175" y="4699000"/>
            <a:ext cx="4903788" cy="4462463"/>
          </a:xfrm>
          <a:noFill/>
          <a:ln/>
        </p:spPr>
        <p:txBody>
          <a:bodyPr/>
          <a:lstStyle/>
          <a:p>
            <a:endParaRPr lang="sv-SE"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325A6919-C0C1-4595-8D12-D8EE9D0A5F92}" type="slidenum">
              <a:rPr lang="en-US" smtClean="0"/>
              <a:pPr>
                <a:defRPr/>
              </a:pPr>
              <a:t>32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34</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35F1A44C-3027-4EDB-8D6B-78D49A62982B}" type="slidenum">
              <a:rPr lang="en-US"/>
              <a:pPr/>
              <a:t>37</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887413" y="4714875"/>
            <a:ext cx="4887912" cy="4467225"/>
          </a:xfrm>
          <a:noFill/>
          <a:ln/>
        </p:spPr>
        <p:txBody>
          <a:bodyPr/>
          <a:lstStyle/>
          <a:p>
            <a:r>
              <a:rPr lang="sv-SE" smtClean="0"/>
              <a:t>If OK, you know that you have good communication</a:t>
            </a:r>
          </a:p>
          <a:p>
            <a:r>
              <a:rPr lang="sv-SE" smtClean="0"/>
              <a:t>TM should only ask FCU</a:t>
            </a: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88A4A818-FDEE-4E01-9D4C-B704832C862C}" type="slidenum">
              <a:rPr lang="en-US"/>
              <a:pPr/>
              <a:t>41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46</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4F8CE7C-185D-451F-AB86-3F27AAEB1C0A}" type="slidenum">
              <a:rPr lang="en-US"/>
              <a:pPr/>
              <a:t>47</a:t>
            </a:fld>
            <a:endParaRPr lang="en-US"/>
          </a:p>
        </p:txBody>
      </p:sp>
      <p:sp>
        <p:nvSpPr>
          <p:cNvPr id="135171" name="Rectangle 2"/>
          <p:cNvSpPr>
            <a:spLocks noGrp="1" noRot="1" noChangeAspect="1" noChangeArrowheads="1" noTextEdit="1"/>
          </p:cNvSpPr>
          <p:nvPr>
            <p:ph type="sldImg"/>
          </p:nvPr>
        </p:nvSpPr>
        <p:spPr>
          <a:xfrm>
            <a:off x="901700" y="739775"/>
            <a:ext cx="4935538" cy="3702050"/>
          </a:xfrm>
          <a:ln/>
        </p:spPr>
      </p:sp>
      <p:sp>
        <p:nvSpPr>
          <p:cNvPr id="135172" name="Rectangle 3"/>
          <p:cNvSpPr>
            <a:spLocks noGrp="1" noChangeArrowheads="1"/>
          </p:cNvSpPr>
          <p:nvPr>
            <p:ph type="body" idx="1"/>
          </p:nvPr>
        </p:nvSpPr>
        <p:spPr>
          <a:xfrm>
            <a:off x="860425" y="4737100"/>
            <a:ext cx="4941888" cy="4438650"/>
          </a:xfrm>
          <a:noFill/>
          <a:ln/>
        </p:spPr>
        <p:txBody>
          <a:bodyPr/>
          <a:lstStyle/>
          <a:p>
            <a:endParaRPr lang="sv-SE"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77CFDFA-298F-4C24-8685-D31D8A05CAD0}" type="slidenum">
              <a:rPr lang="en-US"/>
              <a:pPr/>
              <a:t>50</a:t>
            </a:fld>
            <a:endParaRPr lang="en-US"/>
          </a:p>
        </p:txBody>
      </p:sp>
      <p:sp>
        <p:nvSpPr>
          <p:cNvPr id="136195" name="Rectangle 2"/>
          <p:cNvSpPr>
            <a:spLocks noGrp="1" noRot="1" noChangeAspect="1" noChangeArrowheads="1" noTextEdit="1"/>
          </p:cNvSpPr>
          <p:nvPr>
            <p:ph type="sldImg"/>
          </p:nvPr>
        </p:nvSpPr>
        <p:spPr>
          <a:xfrm>
            <a:off x="901700" y="739775"/>
            <a:ext cx="4935538" cy="3702050"/>
          </a:xfrm>
          <a:ln/>
        </p:spPr>
      </p:sp>
      <p:sp>
        <p:nvSpPr>
          <p:cNvPr id="136196" name="Rectangle 3"/>
          <p:cNvSpPr>
            <a:spLocks noGrp="1" noChangeArrowheads="1"/>
          </p:cNvSpPr>
          <p:nvPr>
            <p:ph type="body" idx="1"/>
          </p:nvPr>
        </p:nvSpPr>
        <p:spPr>
          <a:xfrm>
            <a:off x="860425" y="4737100"/>
            <a:ext cx="4941888" cy="4438650"/>
          </a:xfrm>
          <a:noFill/>
          <a:ln/>
        </p:spPr>
        <p:txBody>
          <a:bodyPr/>
          <a:lstStyle/>
          <a:p>
            <a:endParaRPr lang="sv-SE"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FF28C7C5-9BF2-4D2F-B22F-5380C5DD5C2F}" type="slidenum">
              <a:rPr lang="en-US"/>
              <a:pPr/>
              <a:t>55</a:t>
            </a:fld>
            <a:endParaRPr lang="en-US"/>
          </a:p>
        </p:txBody>
      </p:sp>
      <p:sp>
        <p:nvSpPr>
          <p:cNvPr id="137219" name="Rectangle 2"/>
          <p:cNvSpPr>
            <a:spLocks noGrp="1" noRot="1" noChangeAspect="1" noChangeArrowheads="1" noTextEdit="1"/>
          </p:cNvSpPr>
          <p:nvPr>
            <p:ph type="sldImg"/>
          </p:nvPr>
        </p:nvSpPr>
        <p:spPr>
          <a:xfrm>
            <a:off x="900113" y="739775"/>
            <a:ext cx="4938712" cy="3703638"/>
          </a:xfrm>
          <a:ln/>
        </p:spPr>
      </p:sp>
      <p:sp>
        <p:nvSpPr>
          <p:cNvPr id="137220" name="Rectangle 3"/>
          <p:cNvSpPr>
            <a:spLocks noGrp="1" noChangeArrowheads="1"/>
          </p:cNvSpPr>
          <p:nvPr>
            <p:ph type="body" idx="1"/>
          </p:nvPr>
        </p:nvSpPr>
        <p:spPr>
          <a:xfrm>
            <a:off x="860425" y="4735513"/>
            <a:ext cx="4941888" cy="4440237"/>
          </a:xfrm>
          <a:noFill/>
          <a:ln/>
        </p:spPr>
        <p:txBody>
          <a:bodyPr/>
          <a:lstStyle/>
          <a:p>
            <a:endParaRPr lang="sv-SE"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B4970E30-C9F0-4E12-BE61-CEC87DB14ABC}" type="slidenum">
              <a:rPr lang="en-US"/>
              <a:pPr/>
              <a:t>56</a:t>
            </a:fld>
            <a:endParaRPr lang="en-US"/>
          </a:p>
        </p:txBody>
      </p:sp>
      <p:sp>
        <p:nvSpPr>
          <p:cNvPr id="138243" name="Rectangle 2"/>
          <p:cNvSpPr>
            <a:spLocks noGrp="1" noRot="1" noChangeAspect="1" noChangeArrowheads="1" noTextEdit="1"/>
          </p:cNvSpPr>
          <p:nvPr>
            <p:ph type="sldImg"/>
          </p:nvPr>
        </p:nvSpPr>
        <p:spPr>
          <a:xfrm>
            <a:off x="900113" y="739775"/>
            <a:ext cx="4938712" cy="3703638"/>
          </a:xfrm>
          <a:ln/>
        </p:spPr>
      </p:sp>
      <p:sp>
        <p:nvSpPr>
          <p:cNvPr id="138244" name="Rectangle 3"/>
          <p:cNvSpPr>
            <a:spLocks noGrp="1" noChangeArrowheads="1"/>
          </p:cNvSpPr>
          <p:nvPr>
            <p:ph type="body" idx="1"/>
          </p:nvPr>
        </p:nvSpPr>
        <p:spPr>
          <a:xfrm>
            <a:off x="860425" y="4735513"/>
            <a:ext cx="4941888" cy="4440237"/>
          </a:xfrm>
          <a:noFill/>
          <a:ln/>
        </p:spPr>
        <p:txBody>
          <a:bodyPr/>
          <a:lstStyle/>
          <a:p>
            <a:endParaRPr lang="sv-S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3</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5DE57E3-7664-4935-8FCE-FC428E50E32F}" type="slidenum">
              <a:rPr lang="en-US"/>
              <a:pPr/>
              <a:t>57</a:t>
            </a:fld>
            <a:endParaRPr lang="en-US"/>
          </a:p>
        </p:txBody>
      </p:sp>
      <p:sp>
        <p:nvSpPr>
          <p:cNvPr id="139267" name="Rectangle 2"/>
          <p:cNvSpPr>
            <a:spLocks noGrp="1" noRot="1" noChangeAspect="1" noChangeArrowheads="1" noTextEdit="1"/>
          </p:cNvSpPr>
          <p:nvPr>
            <p:ph type="sldImg"/>
          </p:nvPr>
        </p:nvSpPr>
        <p:spPr>
          <a:xfrm>
            <a:off x="900113" y="739775"/>
            <a:ext cx="4938712" cy="3703638"/>
          </a:xfrm>
          <a:ln/>
        </p:spPr>
      </p:sp>
      <p:sp>
        <p:nvSpPr>
          <p:cNvPr id="139268" name="Rectangle 3"/>
          <p:cNvSpPr>
            <a:spLocks noGrp="1" noChangeArrowheads="1"/>
          </p:cNvSpPr>
          <p:nvPr>
            <p:ph type="body" idx="1"/>
          </p:nvPr>
        </p:nvSpPr>
        <p:spPr>
          <a:xfrm>
            <a:off x="860425" y="4735513"/>
            <a:ext cx="4941888" cy="4440237"/>
          </a:xfrm>
          <a:noFill/>
          <a:ln/>
        </p:spPr>
        <p:txBody>
          <a:bodyPr/>
          <a:lstStyle/>
          <a:p>
            <a:endParaRPr lang="sv-SE"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4558B5F8-947F-42D8-B268-7A59B1BC6024}" type="slidenum">
              <a:rPr lang="en-US"/>
              <a:pPr/>
              <a:t>58</a:t>
            </a:fld>
            <a:endParaRPr lang="en-US"/>
          </a:p>
        </p:txBody>
      </p:sp>
      <p:sp>
        <p:nvSpPr>
          <p:cNvPr id="140291" name="Rectangle 2"/>
          <p:cNvSpPr>
            <a:spLocks noGrp="1" noRot="1" noChangeAspect="1" noChangeArrowheads="1" noTextEdit="1"/>
          </p:cNvSpPr>
          <p:nvPr>
            <p:ph type="sldImg"/>
          </p:nvPr>
        </p:nvSpPr>
        <p:spPr>
          <a:xfrm>
            <a:off x="900113" y="739775"/>
            <a:ext cx="4938712" cy="3703638"/>
          </a:xfrm>
          <a:ln/>
        </p:spPr>
      </p:sp>
      <p:sp>
        <p:nvSpPr>
          <p:cNvPr id="140292" name="Rectangle 3"/>
          <p:cNvSpPr>
            <a:spLocks noGrp="1" noChangeArrowheads="1"/>
          </p:cNvSpPr>
          <p:nvPr>
            <p:ph type="body" idx="1"/>
          </p:nvPr>
        </p:nvSpPr>
        <p:spPr>
          <a:xfrm>
            <a:off x="860425" y="4735513"/>
            <a:ext cx="4941888" cy="4440237"/>
          </a:xfrm>
          <a:noFill/>
          <a:ln/>
        </p:spPr>
        <p:txBody>
          <a:bodyPr/>
          <a:lstStyle/>
          <a:p>
            <a:endParaRPr lang="sv-SE"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65</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325A6919-C0C1-4595-8D12-D8EE9D0A5F92}" type="slidenum">
              <a:rPr lang="en-US" smtClean="0"/>
              <a:pPr>
                <a:defRPr/>
              </a:pPr>
              <a:t>66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97</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1A2E71A7-1624-49F9-BC38-90B2129F3683}" type="slidenum">
              <a:rPr lang="en-US"/>
              <a:pPr/>
              <a:t>103</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r>
              <a:rPr lang="en-US" smtClean="0"/>
              <a:t>‘För att undvika köra fast pga avsaknad av information, ta med dig:’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101377-4C1A-45D2-93FA-6F6B54F11454}" type="slidenum">
              <a:rPr lang="en-US" smtClean="0"/>
              <a:pPr/>
              <a:t>105</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5BCE171-6CE6-4996-B93E-69CFE3DFA669}" type="slidenum">
              <a:rPr lang="en-US"/>
              <a:pPr/>
              <a:t>106</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21897963-F94E-4C61-A3C2-EFF1663F5EEE}" type="slidenum">
              <a:rPr lang="en-US"/>
              <a:pPr/>
              <a:t>23</a:t>
            </a:fld>
            <a:endParaRPr lang="en-US"/>
          </a:p>
        </p:txBody>
      </p:sp>
      <p:sp>
        <p:nvSpPr>
          <p:cNvPr id="124931" name="Rectangle 2"/>
          <p:cNvSpPr>
            <a:spLocks noGrp="1" noRot="1" noChangeAspect="1" noChangeArrowheads="1" noTextEdit="1"/>
          </p:cNvSpPr>
          <p:nvPr>
            <p:ph type="sldImg"/>
          </p:nvPr>
        </p:nvSpPr>
        <p:spPr>
          <a:xfrm>
            <a:off x="889000" y="782638"/>
            <a:ext cx="4905375" cy="3679825"/>
          </a:xfrm>
          <a:ln/>
        </p:spPr>
      </p:sp>
      <p:sp>
        <p:nvSpPr>
          <p:cNvPr id="124932" name="Rectangle 3"/>
          <p:cNvSpPr>
            <a:spLocks noGrp="1" noChangeArrowheads="1"/>
          </p:cNvSpPr>
          <p:nvPr>
            <p:ph type="body" idx="1"/>
          </p:nvPr>
        </p:nvSpPr>
        <p:spPr>
          <a:xfrm>
            <a:off x="892175" y="4699000"/>
            <a:ext cx="4903788" cy="4462463"/>
          </a:xfrm>
          <a:noFill/>
          <a:ln/>
        </p:spPr>
        <p:txBody>
          <a:bodyPr/>
          <a:lstStyle/>
          <a:p>
            <a:endParaRPr lang="sv-S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A012019-9DCC-451A-A367-70DF3AA1FA8B}" type="slidenum">
              <a:rPr lang="en-US"/>
              <a:pPr/>
              <a:t>25</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E0EEC898-5BE3-4DBE-A76E-663C5450CFAC}" type="slidenum">
              <a:rPr lang="en-US"/>
              <a:pPr/>
              <a:t>26</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2B3D3FB1-7B92-48D8-9685-900E2C5DCC04}" type="slidenum">
              <a:rPr lang="en-US"/>
              <a:pPr/>
              <a:t>27</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99475A70-9DD2-4A1D-A78C-3D62DC68E880}" type="slidenum">
              <a:rPr lang="en-US"/>
              <a:pPr/>
              <a:t>28</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F72E9AD3-07C2-41ED-BE5B-12746D4D2444}" type="slidenum">
              <a:rPr lang="en-US"/>
              <a:pPr/>
              <a:t>29</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8398926-C625-4F56-B540-C6529B9E5491}" type="slidenum">
              <a:rPr lang="en-US"/>
              <a:pPr/>
              <a:t>30</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40" descr="process management"/>
          <p:cNvPicPr>
            <a:picLocks noChangeAspect="1" noChangeArrowheads="1"/>
          </p:cNvPicPr>
          <p:nvPr/>
        </p:nvPicPr>
        <p:blipFill>
          <a:blip r:embed="rId2" cstate="print"/>
          <a:srcRect/>
          <a:stretch>
            <a:fillRect/>
          </a:stretch>
        </p:blipFill>
        <p:spPr bwMode="auto">
          <a:xfrm>
            <a:off x="5822950" y="4700588"/>
            <a:ext cx="2482850" cy="1662112"/>
          </a:xfrm>
          <a:prstGeom prst="rect">
            <a:avLst/>
          </a:prstGeom>
          <a:noFill/>
          <a:ln w="9525">
            <a:noFill/>
            <a:miter lim="800000"/>
            <a:headEnd/>
            <a:tailEnd/>
          </a:ln>
        </p:spPr>
      </p:pic>
      <p:sp>
        <p:nvSpPr>
          <p:cNvPr id="4" name="Line 13"/>
          <p:cNvSpPr>
            <a:spLocks noChangeShapeType="1"/>
          </p:cNvSpPr>
          <p:nvPr/>
        </p:nvSpPr>
        <p:spPr bwMode="auto">
          <a:xfrm>
            <a:off x="0" y="2557463"/>
            <a:ext cx="8059738" cy="0"/>
          </a:xfrm>
          <a:prstGeom prst="line">
            <a:avLst/>
          </a:prstGeom>
          <a:noFill/>
          <a:ln w="9525">
            <a:solidFill>
              <a:schemeClr val="hlink"/>
            </a:solidFill>
            <a:round/>
            <a:headEnd/>
            <a:tailEnd/>
          </a:ln>
          <a:effectLst/>
        </p:spPr>
        <p:txBody>
          <a:bodyPr wrap="none" anchor="ctr"/>
          <a:lstStyle/>
          <a:p>
            <a:pPr>
              <a:defRPr/>
            </a:pPr>
            <a:endParaRPr lang="sv-SE"/>
          </a:p>
        </p:txBody>
      </p:sp>
      <p:sp>
        <p:nvSpPr>
          <p:cNvPr id="5" name="Line 14"/>
          <p:cNvSpPr>
            <a:spLocks noChangeShapeType="1"/>
          </p:cNvSpPr>
          <p:nvPr/>
        </p:nvSpPr>
        <p:spPr bwMode="auto">
          <a:xfrm>
            <a:off x="1952625" y="0"/>
            <a:ext cx="0" cy="3436938"/>
          </a:xfrm>
          <a:prstGeom prst="line">
            <a:avLst/>
          </a:prstGeom>
          <a:noFill/>
          <a:ln w="9525">
            <a:solidFill>
              <a:schemeClr val="hlink"/>
            </a:solidFill>
            <a:round/>
            <a:headEnd/>
            <a:tailEnd/>
          </a:ln>
          <a:effectLst/>
        </p:spPr>
        <p:txBody>
          <a:bodyPr wrap="none" anchor="ctr"/>
          <a:lstStyle/>
          <a:p>
            <a:pPr>
              <a:defRPr/>
            </a:pPr>
            <a:endParaRPr lang="sv-SE"/>
          </a:p>
        </p:txBody>
      </p:sp>
      <p:sp>
        <p:nvSpPr>
          <p:cNvPr id="6" name="Text Box 42"/>
          <p:cNvSpPr txBox="1">
            <a:spLocks noChangeArrowheads="1"/>
          </p:cNvSpPr>
          <p:nvPr/>
        </p:nvSpPr>
        <p:spPr bwMode="auto">
          <a:xfrm>
            <a:off x="6084888" y="6602413"/>
            <a:ext cx="2138362" cy="214312"/>
          </a:xfrm>
          <a:prstGeom prst="rect">
            <a:avLst/>
          </a:prstGeom>
          <a:noFill/>
          <a:ln w="9525">
            <a:noFill/>
            <a:miter lim="800000"/>
            <a:headEnd/>
            <a:tailEnd/>
          </a:ln>
          <a:effectLst/>
        </p:spPr>
        <p:txBody>
          <a:bodyPr lIns="54000" rIns="54000">
            <a:spAutoFit/>
          </a:bodyPr>
          <a:lstStyle/>
          <a:p>
            <a:pPr algn="l">
              <a:defRPr/>
            </a:pPr>
            <a:r>
              <a:rPr lang="sv-SE" sz="800" b="0" i="1">
                <a:solidFill>
                  <a:schemeClr val="tx1"/>
                </a:solidFill>
              </a:rPr>
              <a:t>Rosemount Tank Radar AB Confidential</a:t>
            </a:r>
            <a:endParaRPr lang="en-US" sz="800" b="0" i="1">
              <a:solidFill>
                <a:schemeClr val="tx1"/>
              </a:solidFill>
            </a:endParaRPr>
          </a:p>
        </p:txBody>
      </p:sp>
      <p:pic>
        <p:nvPicPr>
          <p:cNvPr id="7" name="Picture 51" descr="Rosemount_Tank_Gauging_blue"/>
          <p:cNvPicPr>
            <a:picLocks noChangeAspect="1" noChangeArrowheads="1"/>
          </p:cNvPicPr>
          <p:nvPr/>
        </p:nvPicPr>
        <p:blipFill>
          <a:blip r:embed="rId3" cstate="print"/>
          <a:srcRect/>
          <a:stretch>
            <a:fillRect/>
          </a:stretch>
        </p:blipFill>
        <p:spPr bwMode="auto">
          <a:xfrm>
            <a:off x="1042988" y="5570538"/>
            <a:ext cx="1770062" cy="568325"/>
          </a:xfrm>
          <a:prstGeom prst="rect">
            <a:avLst/>
          </a:prstGeom>
          <a:noFill/>
          <a:ln w="9525">
            <a:noFill/>
            <a:miter lim="800000"/>
            <a:headEnd/>
            <a:tailEnd/>
          </a:ln>
        </p:spPr>
      </p:pic>
      <p:pic>
        <p:nvPicPr>
          <p:cNvPr id="8" name="Picture 53" descr="raptor logo jpg"/>
          <p:cNvPicPr>
            <a:picLocks noChangeAspect="1" noChangeArrowheads="1"/>
          </p:cNvPicPr>
          <p:nvPr userDrawn="1"/>
        </p:nvPicPr>
        <p:blipFill>
          <a:blip r:embed="rId4" cstate="print"/>
          <a:srcRect/>
          <a:stretch>
            <a:fillRect/>
          </a:stretch>
        </p:blipFill>
        <p:spPr bwMode="auto">
          <a:xfrm>
            <a:off x="2124075" y="981075"/>
            <a:ext cx="5499100" cy="1495425"/>
          </a:xfrm>
          <a:prstGeom prst="rect">
            <a:avLst/>
          </a:prstGeom>
          <a:noFill/>
          <a:ln w="9525">
            <a:noFill/>
            <a:miter lim="800000"/>
            <a:headEnd/>
            <a:tailEnd/>
          </a:ln>
        </p:spPr>
      </p:pic>
      <p:sp>
        <p:nvSpPr>
          <p:cNvPr id="22532" name="Rectangle 4"/>
          <p:cNvSpPr>
            <a:spLocks noGrp="1" noChangeArrowheads="1"/>
          </p:cNvSpPr>
          <p:nvPr>
            <p:ph type="subTitle" idx="1"/>
          </p:nvPr>
        </p:nvSpPr>
        <p:spPr>
          <a:xfrm>
            <a:off x="2057400" y="2692400"/>
            <a:ext cx="5575300"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DAB03D99-9DB7-440F-A406-1D94D81B14C4}"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406400"/>
            <a:ext cx="2085975" cy="5346700"/>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571500" y="406400"/>
            <a:ext cx="6105525" cy="5346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52B06238-2CCE-4DB8-BD05-A950246DEE0C}"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415" y="0"/>
            <a:ext cx="6120788" cy="692051"/>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258" y="764977"/>
            <a:ext cx="4360346" cy="5904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04892" y="764977"/>
            <a:ext cx="4360347" cy="5904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415" y="0"/>
            <a:ext cx="6120788" cy="692051"/>
          </a:xfrm>
        </p:spPr>
        <p:txBody>
          <a:bodyPr/>
          <a:lstStyle/>
          <a:p>
            <a:r>
              <a:rPr lang="en-US" smtClean="0"/>
              <a:t>Click to edit Master title style</a:t>
            </a:r>
            <a:endParaRPr lang="sv-SE"/>
          </a:p>
        </p:txBody>
      </p:sp>
      <p:sp>
        <p:nvSpPr>
          <p:cNvPr id="3" name="Content Placeholder 2"/>
          <p:cNvSpPr>
            <a:spLocks noGrp="1"/>
          </p:cNvSpPr>
          <p:nvPr>
            <p:ph sz="half" idx="1"/>
          </p:nvPr>
        </p:nvSpPr>
        <p:spPr>
          <a:xfrm>
            <a:off x="107258" y="764977"/>
            <a:ext cx="4360346" cy="5904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604892" y="764977"/>
            <a:ext cx="4360347" cy="2879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604892" y="3787676"/>
            <a:ext cx="4360347" cy="2881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415" y="1"/>
            <a:ext cx="6120788" cy="692452"/>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258" y="765024"/>
            <a:ext cx="4360346" cy="59039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604892" y="765024"/>
            <a:ext cx="4360347" cy="28786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604892" y="3788833"/>
            <a:ext cx="4360347" cy="2880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Line 4"/>
          <p:cNvSpPr>
            <a:spLocks noChangeShapeType="1"/>
          </p:cNvSpPr>
          <p:nvPr/>
        </p:nvSpPr>
        <p:spPr bwMode="auto">
          <a:xfrm>
            <a:off x="0" y="2708275"/>
            <a:ext cx="8172450" cy="0"/>
          </a:xfrm>
          <a:prstGeom prst="line">
            <a:avLst/>
          </a:prstGeom>
          <a:noFill/>
          <a:ln w="9525">
            <a:solidFill>
              <a:schemeClr val="hlink"/>
            </a:solidFill>
            <a:round/>
            <a:headEnd/>
            <a:tailEnd/>
          </a:ln>
          <a:effectLst/>
        </p:spPr>
        <p:txBody>
          <a:bodyPr wrap="none" anchor="ctr"/>
          <a:lstStyle/>
          <a:p>
            <a:pPr>
              <a:defRPr/>
            </a:pPr>
            <a:endParaRPr lang="sv-SE"/>
          </a:p>
        </p:txBody>
      </p:sp>
      <p:sp>
        <p:nvSpPr>
          <p:cNvPr id="5" name="Line 5"/>
          <p:cNvSpPr>
            <a:spLocks noChangeShapeType="1"/>
          </p:cNvSpPr>
          <p:nvPr/>
        </p:nvSpPr>
        <p:spPr bwMode="auto">
          <a:xfrm>
            <a:off x="1692275" y="0"/>
            <a:ext cx="0" cy="3860800"/>
          </a:xfrm>
          <a:prstGeom prst="line">
            <a:avLst/>
          </a:prstGeom>
          <a:noFill/>
          <a:ln w="9525">
            <a:solidFill>
              <a:schemeClr val="hlink"/>
            </a:solidFill>
            <a:round/>
            <a:headEnd/>
            <a:tailEnd/>
          </a:ln>
          <a:effectLst/>
        </p:spPr>
        <p:txBody>
          <a:bodyPr wrap="none" anchor="ctr"/>
          <a:lstStyle/>
          <a:p>
            <a:pPr>
              <a:defRPr/>
            </a:pPr>
            <a:endParaRPr lang="sv-SE"/>
          </a:p>
        </p:txBody>
      </p:sp>
      <p:pic>
        <p:nvPicPr>
          <p:cNvPr id="6" name="Picture 6" descr="Emerson_Process_Management"/>
          <p:cNvPicPr>
            <a:picLocks noChangeAspect="1" noChangeArrowheads="1"/>
          </p:cNvPicPr>
          <p:nvPr/>
        </p:nvPicPr>
        <p:blipFill>
          <a:blip r:embed="rId2" cstate="print"/>
          <a:srcRect/>
          <a:stretch>
            <a:fillRect/>
          </a:stretch>
        </p:blipFill>
        <p:spPr bwMode="auto">
          <a:xfrm>
            <a:off x="5786438" y="4902200"/>
            <a:ext cx="2241550" cy="1250950"/>
          </a:xfrm>
          <a:prstGeom prst="rect">
            <a:avLst/>
          </a:prstGeom>
          <a:noFill/>
          <a:ln w="9525">
            <a:noFill/>
            <a:miter lim="800000"/>
            <a:headEnd/>
            <a:tailEnd/>
          </a:ln>
        </p:spPr>
      </p:pic>
      <p:pic>
        <p:nvPicPr>
          <p:cNvPr id="7" name="Picture 7" descr="Rosemount_Tank_Gauging"/>
          <p:cNvPicPr>
            <a:picLocks noChangeAspect="1" noChangeArrowheads="1"/>
          </p:cNvPicPr>
          <p:nvPr/>
        </p:nvPicPr>
        <p:blipFill>
          <a:blip r:embed="rId3" cstate="print"/>
          <a:srcRect/>
          <a:stretch>
            <a:fillRect/>
          </a:stretch>
        </p:blipFill>
        <p:spPr bwMode="auto">
          <a:xfrm>
            <a:off x="2027238" y="5541963"/>
            <a:ext cx="1752600" cy="590550"/>
          </a:xfrm>
          <a:prstGeom prst="rect">
            <a:avLst/>
          </a:prstGeom>
          <a:noFill/>
          <a:ln w="9525">
            <a:noFill/>
            <a:miter lim="800000"/>
            <a:headEnd/>
            <a:tailEnd/>
          </a:ln>
        </p:spPr>
      </p:pic>
      <p:pic>
        <p:nvPicPr>
          <p:cNvPr id="8" name="Picture 8" descr="Albert_korslagda_armar"/>
          <p:cNvPicPr>
            <a:picLocks noChangeAspect="1" noChangeArrowheads="1"/>
          </p:cNvPicPr>
          <p:nvPr/>
        </p:nvPicPr>
        <p:blipFill>
          <a:blip r:embed="rId4" cstate="print"/>
          <a:srcRect/>
          <a:stretch>
            <a:fillRect/>
          </a:stretch>
        </p:blipFill>
        <p:spPr bwMode="auto">
          <a:xfrm>
            <a:off x="104775" y="476250"/>
            <a:ext cx="1533525" cy="2106613"/>
          </a:xfrm>
          <a:prstGeom prst="rect">
            <a:avLst/>
          </a:prstGeom>
          <a:noFill/>
          <a:ln w="9525">
            <a:noFill/>
            <a:miter lim="800000"/>
            <a:headEnd/>
            <a:tailEnd/>
          </a:ln>
        </p:spPr>
      </p:pic>
      <p:sp>
        <p:nvSpPr>
          <p:cNvPr id="279554" name="Rectangle 2"/>
          <p:cNvSpPr>
            <a:spLocks noGrp="1" noChangeArrowheads="1"/>
          </p:cNvSpPr>
          <p:nvPr>
            <p:ph type="ctrTitle"/>
          </p:nvPr>
        </p:nvSpPr>
        <p:spPr>
          <a:xfrm>
            <a:off x="1784350" y="1422400"/>
            <a:ext cx="6243638" cy="1168400"/>
          </a:xfrm>
          <a:effectLst/>
        </p:spPr>
        <p:txBody>
          <a:bodyPr anchor="b"/>
          <a:lstStyle>
            <a:lvl1pPr>
              <a:lnSpc>
                <a:spcPct val="75000"/>
              </a:lnSpc>
              <a:defRPr sz="4000"/>
            </a:lvl1pPr>
          </a:lstStyle>
          <a:p>
            <a:r>
              <a:rPr lang="en-US"/>
              <a:t>Click to edit Master title style</a:t>
            </a:r>
          </a:p>
        </p:txBody>
      </p:sp>
      <p:sp>
        <p:nvSpPr>
          <p:cNvPr id="279555" name="Rectangle 3"/>
          <p:cNvSpPr>
            <a:spLocks noGrp="1" noChangeArrowheads="1"/>
          </p:cNvSpPr>
          <p:nvPr>
            <p:ph type="subTitle" idx="1"/>
          </p:nvPr>
        </p:nvSpPr>
        <p:spPr>
          <a:xfrm>
            <a:off x="1797050" y="2819400"/>
            <a:ext cx="6230938"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331913" y="0"/>
            <a:ext cx="6119812" cy="692150"/>
          </a:xfrm>
        </p:spPr>
        <p:txBody>
          <a:bodyPr/>
          <a:lstStyle/>
          <a:p>
            <a:r>
              <a:rPr lang="en-US" smtClean="0"/>
              <a:t>Click to edit Master title style</a:t>
            </a:r>
            <a:endParaRPr lang="sv-SE"/>
          </a:p>
        </p:txBody>
      </p:sp>
      <p:sp>
        <p:nvSpPr>
          <p:cNvPr id="3" name="SmartArt Placeholder 2"/>
          <p:cNvSpPr>
            <a:spLocks noGrp="1"/>
          </p:cNvSpPr>
          <p:nvPr>
            <p:ph type="dgm" idx="1"/>
          </p:nvPr>
        </p:nvSpPr>
        <p:spPr>
          <a:xfrm>
            <a:off x="107950" y="765175"/>
            <a:ext cx="8856663" cy="5903913"/>
          </a:xfrm>
        </p:spPr>
        <p:txBody>
          <a:bodyPr/>
          <a:lstStyle/>
          <a:p>
            <a:pPr lvl="0"/>
            <a:endParaRPr lang="sv-SE" noProof="0" smtClean="0"/>
          </a:p>
        </p:txBody>
      </p:sp>
    </p:spTree>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67716C54-95EB-49D3-80CE-FD690E97B45A}"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86020396-3F6A-444D-B314-C631446E1BB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57150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81965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94862359-1C70-4685-869D-AADD8BAE0A65}"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57"/>
          <p:cNvSpPr>
            <a:spLocks noGrp="1" noChangeArrowheads="1"/>
          </p:cNvSpPr>
          <p:nvPr>
            <p:ph type="dt" sz="half" idx="10"/>
          </p:nvPr>
        </p:nvSpPr>
        <p:spPr/>
        <p:txBody>
          <a:bodyPr/>
          <a:lstStyle>
            <a:lvl1pPr>
              <a:defRPr/>
            </a:lvl1pPr>
          </a:lstStyle>
          <a:p>
            <a:pPr>
              <a:defRPr/>
            </a:pPr>
            <a:endParaRPr lang="en-US"/>
          </a:p>
        </p:txBody>
      </p:sp>
      <p:sp>
        <p:nvSpPr>
          <p:cNvPr id="8" name="Rectangle 58"/>
          <p:cNvSpPr>
            <a:spLocks noGrp="1" noChangeArrowheads="1"/>
          </p:cNvSpPr>
          <p:nvPr>
            <p:ph type="ftr" sz="quarter" idx="11"/>
          </p:nvPr>
        </p:nvSpPr>
        <p:spPr/>
        <p:txBody>
          <a:bodyPr/>
          <a:lstStyle>
            <a:lvl1pPr>
              <a:defRPr/>
            </a:lvl1pPr>
          </a:lstStyle>
          <a:p>
            <a:pPr>
              <a:defRPr/>
            </a:pPr>
            <a:endParaRPr lang="en-US"/>
          </a:p>
        </p:txBody>
      </p:sp>
      <p:sp>
        <p:nvSpPr>
          <p:cNvPr id="9" name="Rectangle 59"/>
          <p:cNvSpPr>
            <a:spLocks noGrp="1" noChangeArrowheads="1"/>
          </p:cNvSpPr>
          <p:nvPr>
            <p:ph type="sldNum" sz="quarter" idx="12"/>
          </p:nvPr>
        </p:nvSpPr>
        <p:spPr/>
        <p:txBody>
          <a:bodyPr/>
          <a:lstStyle>
            <a:lvl1pPr>
              <a:defRPr/>
            </a:lvl1pPr>
          </a:lstStyle>
          <a:p>
            <a:pPr>
              <a:defRPr/>
            </a:pPr>
            <a:fld id="{F2B1CAB7-4C2E-425A-B84F-709C53741E7D}"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57"/>
          <p:cNvSpPr>
            <a:spLocks noGrp="1" noChangeArrowheads="1"/>
          </p:cNvSpPr>
          <p:nvPr>
            <p:ph type="dt" sz="half" idx="10"/>
          </p:nvPr>
        </p:nvSpPr>
        <p:spPr/>
        <p:txBody>
          <a:bodyPr/>
          <a:lstStyle>
            <a:lvl1pPr>
              <a:defRPr/>
            </a:lvl1pPr>
          </a:lstStyle>
          <a:p>
            <a:pPr>
              <a:defRPr/>
            </a:pPr>
            <a:endParaRPr lang="en-US"/>
          </a:p>
        </p:txBody>
      </p:sp>
      <p:sp>
        <p:nvSpPr>
          <p:cNvPr id="4" name="Rectangle 58"/>
          <p:cNvSpPr>
            <a:spLocks noGrp="1" noChangeArrowheads="1"/>
          </p:cNvSpPr>
          <p:nvPr>
            <p:ph type="ftr" sz="quarter" idx="11"/>
          </p:nvPr>
        </p:nvSpPr>
        <p:spPr/>
        <p:txBody>
          <a:bodyPr/>
          <a:lstStyle>
            <a:lvl1pPr>
              <a:defRPr/>
            </a:lvl1pPr>
          </a:lstStyle>
          <a:p>
            <a:pPr>
              <a:defRPr/>
            </a:pPr>
            <a:endParaRPr lang="en-US"/>
          </a:p>
        </p:txBody>
      </p:sp>
      <p:sp>
        <p:nvSpPr>
          <p:cNvPr id="5" name="Rectangle 59"/>
          <p:cNvSpPr>
            <a:spLocks noGrp="1" noChangeArrowheads="1"/>
          </p:cNvSpPr>
          <p:nvPr>
            <p:ph type="sldNum" sz="quarter" idx="12"/>
          </p:nvPr>
        </p:nvSpPr>
        <p:spPr/>
        <p:txBody>
          <a:bodyPr/>
          <a:lstStyle>
            <a:lvl1pPr>
              <a:defRPr/>
            </a:lvl1pPr>
          </a:lstStyle>
          <a:p>
            <a:pPr>
              <a:defRPr/>
            </a:pPr>
            <a:fld id="{FD79D388-77DE-4271-8222-78B67BD7FB9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7"/>
          <p:cNvSpPr>
            <a:spLocks noGrp="1" noChangeArrowheads="1"/>
          </p:cNvSpPr>
          <p:nvPr>
            <p:ph type="dt" sz="half" idx="10"/>
          </p:nvPr>
        </p:nvSpPr>
        <p:spPr/>
        <p:txBody>
          <a:bodyPr/>
          <a:lstStyle>
            <a:lvl1pPr>
              <a:defRPr/>
            </a:lvl1pPr>
          </a:lstStyle>
          <a:p>
            <a:pPr>
              <a:defRPr/>
            </a:pPr>
            <a:endParaRPr lang="en-US"/>
          </a:p>
        </p:txBody>
      </p:sp>
      <p:sp>
        <p:nvSpPr>
          <p:cNvPr id="3" name="Rectangle 58"/>
          <p:cNvSpPr>
            <a:spLocks noGrp="1" noChangeArrowheads="1"/>
          </p:cNvSpPr>
          <p:nvPr>
            <p:ph type="ftr" sz="quarter" idx="11"/>
          </p:nvPr>
        </p:nvSpPr>
        <p:spPr/>
        <p:txBody>
          <a:bodyPr/>
          <a:lstStyle>
            <a:lvl1pPr>
              <a:defRPr/>
            </a:lvl1pPr>
          </a:lstStyle>
          <a:p>
            <a:pPr>
              <a:defRPr/>
            </a:pPr>
            <a:endParaRPr lang="en-US"/>
          </a:p>
        </p:txBody>
      </p:sp>
      <p:sp>
        <p:nvSpPr>
          <p:cNvPr id="4" name="Rectangle 59"/>
          <p:cNvSpPr>
            <a:spLocks noGrp="1" noChangeArrowheads="1"/>
          </p:cNvSpPr>
          <p:nvPr>
            <p:ph type="sldNum" sz="quarter" idx="12"/>
          </p:nvPr>
        </p:nvSpPr>
        <p:spPr/>
        <p:txBody>
          <a:bodyPr/>
          <a:lstStyle>
            <a:lvl1pPr>
              <a:defRPr/>
            </a:lvl1pPr>
          </a:lstStyle>
          <a:p>
            <a:pPr>
              <a:defRPr/>
            </a:pPr>
            <a:fld id="{EF803C90-F6DE-4208-82CD-B77144905D2A}"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5597958E-1FA4-4A4D-A11B-F329191087D2}"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66C08031-6631-4C5E-A07D-5520E36FF72A}"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43" descr="process management"/>
          <p:cNvPicPr>
            <a:picLocks noChangeAspect="1" noChangeArrowheads="1"/>
          </p:cNvPicPr>
          <p:nvPr/>
        </p:nvPicPr>
        <p:blipFill>
          <a:blip r:embed="rId18" cstate="print"/>
          <a:srcRect/>
          <a:stretch>
            <a:fillRect/>
          </a:stretch>
        </p:blipFill>
        <p:spPr bwMode="auto">
          <a:xfrm>
            <a:off x="7156450" y="5519738"/>
            <a:ext cx="1746250" cy="1168400"/>
          </a:xfrm>
          <a:prstGeom prst="rect">
            <a:avLst/>
          </a:prstGeom>
          <a:noFill/>
          <a:ln w="9525">
            <a:noFill/>
            <a:miter lim="800000"/>
            <a:headEnd/>
            <a:tailEnd/>
          </a:ln>
        </p:spPr>
      </p:pic>
      <p:sp>
        <p:nvSpPr>
          <p:cNvPr id="1026" name="Rectangle 2"/>
          <p:cNvSpPr>
            <a:spLocks noGrp="1" noChangeArrowheads="1"/>
          </p:cNvSpPr>
          <p:nvPr>
            <p:ph type="title"/>
          </p:nvPr>
        </p:nvSpPr>
        <p:spPr bwMode="auto">
          <a:xfrm>
            <a:off x="584200" y="406400"/>
            <a:ext cx="7594600"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100" name="Rectangle 3"/>
          <p:cNvSpPr>
            <a:spLocks noGrp="1" noChangeArrowheads="1"/>
          </p:cNvSpPr>
          <p:nvPr>
            <p:ph type="body" idx="1"/>
          </p:nvPr>
        </p:nvSpPr>
        <p:spPr bwMode="auto">
          <a:xfrm>
            <a:off x="571500" y="1206500"/>
            <a:ext cx="8343900"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8" name="Line 34"/>
          <p:cNvSpPr>
            <a:spLocks noChangeShapeType="1"/>
          </p:cNvSpPr>
          <p:nvPr/>
        </p:nvSpPr>
        <p:spPr bwMode="auto">
          <a:xfrm flipV="1">
            <a:off x="469900" y="0"/>
            <a:ext cx="0" cy="6057900"/>
          </a:xfrm>
          <a:prstGeom prst="line">
            <a:avLst/>
          </a:prstGeom>
          <a:noFill/>
          <a:ln w="9525">
            <a:solidFill>
              <a:schemeClr val="hlink"/>
            </a:solidFill>
            <a:round/>
            <a:headEnd/>
            <a:tailEnd/>
          </a:ln>
          <a:effectLst/>
        </p:spPr>
        <p:txBody>
          <a:bodyPr wrap="none" anchor="ctr"/>
          <a:lstStyle/>
          <a:p>
            <a:pPr>
              <a:defRPr/>
            </a:pPr>
            <a:endParaRPr lang="sv-SE"/>
          </a:p>
        </p:txBody>
      </p:sp>
      <p:sp>
        <p:nvSpPr>
          <p:cNvPr id="1044" name="Line 20"/>
          <p:cNvSpPr>
            <a:spLocks noChangeShapeType="1"/>
          </p:cNvSpPr>
          <p:nvPr/>
        </p:nvSpPr>
        <p:spPr bwMode="auto">
          <a:xfrm>
            <a:off x="0" y="1087438"/>
            <a:ext cx="8724900" cy="0"/>
          </a:xfrm>
          <a:prstGeom prst="line">
            <a:avLst/>
          </a:prstGeom>
          <a:noFill/>
          <a:ln w="9525">
            <a:solidFill>
              <a:schemeClr val="hlink"/>
            </a:solidFill>
            <a:round/>
            <a:headEnd/>
            <a:tailEnd/>
          </a:ln>
          <a:effectLst/>
        </p:spPr>
        <p:txBody>
          <a:bodyPr wrap="none" anchor="ctr"/>
          <a:lstStyle/>
          <a:p>
            <a:pPr>
              <a:defRPr/>
            </a:pPr>
            <a:endParaRPr lang="sv-SE"/>
          </a:p>
        </p:txBody>
      </p:sp>
      <p:sp>
        <p:nvSpPr>
          <p:cNvPr id="1069" name="Rectangle 45"/>
          <p:cNvSpPr>
            <a:spLocks noChangeArrowheads="1"/>
          </p:cNvSpPr>
          <p:nvPr/>
        </p:nvSpPr>
        <p:spPr bwMode="auto">
          <a:xfrm>
            <a:off x="403225" y="6400800"/>
            <a:ext cx="1392238" cy="482600"/>
          </a:xfrm>
          <a:prstGeom prst="rect">
            <a:avLst/>
          </a:prstGeom>
          <a:noFill/>
          <a:ln w="9525">
            <a:noFill/>
            <a:miter lim="800000"/>
            <a:headEnd/>
            <a:tailEnd/>
          </a:ln>
          <a:effectLst/>
        </p:spPr>
        <p:txBody>
          <a:bodyPr wrap="none">
            <a:spAutoFit/>
          </a:bodyPr>
          <a:lstStyle/>
          <a:p>
            <a:pPr algn="l">
              <a:lnSpc>
                <a:spcPct val="85000"/>
              </a:lnSpc>
              <a:defRPr/>
            </a:pPr>
            <a:r>
              <a:rPr lang="en-US" sz="1000" b="0">
                <a:solidFill>
                  <a:schemeClr val="bg1"/>
                </a:solidFill>
              </a:rPr>
              <a:t>[File Name or Event]</a:t>
            </a:r>
          </a:p>
          <a:p>
            <a:pPr algn="l">
              <a:lnSpc>
                <a:spcPct val="85000"/>
              </a:lnSpc>
              <a:defRPr/>
            </a:pPr>
            <a:r>
              <a:rPr lang="en-US" sz="1000" b="0">
                <a:solidFill>
                  <a:schemeClr val="bg1"/>
                </a:solidFill>
              </a:rPr>
              <a:t>Emerson Confidential</a:t>
            </a:r>
          </a:p>
          <a:p>
            <a:pPr algn="l">
              <a:lnSpc>
                <a:spcPct val="85000"/>
              </a:lnSpc>
              <a:defRPr/>
            </a:pPr>
            <a:r>
              <a:rPr lang="en-US" sz="1000" b="0">
                <a:solidFill>
                  <a:schemeClr val="bg1"/>
                </a:solidFill>
              </a:rPr>
              <a:t>27-Jun-01, Slide </a:t>
            </a:r>
            <a:fld id="{16F042B9-86BC-4F6A-9EB9-A87D50FF58B0}" type="slidenum">
              <a:rPr lang="en-US" sz="1000" b="0">
                <a:solidFill>
                  <a:schemeClr val="bg1"/>
                </a:solidFill>
              </a:rPr>
              <a:pPr algn="l">
                <a:lnSpc>
                  <a:spcPct val="85000"/>
                </a:lnSpc>
                <a:defRPr/>
              </a:pPr>
              <a:t>‹#›</a:t>
            </a:fld>
            <a:endParaRPr lang="en-US" sz="1000" b="0">
              <a:solidFill>
                <a:schemeClr val="bg1"/>
              </a:solidFill>
            </a:endParaRPr>
          </a:p>
        </p:txBody>
      </p:sp>
      <p:sp>
        <p:nvSpPr>
          <p:cNvPr id="1075" name="Text Box 51"/>
          <p:cNvSpPr txBox="1">
            <a:spLocks noChangeArrowheads="1"/>
          </p:cNvSpPr>
          <p:nvPr/>
        </p:nvSpPr>
        <p:spPr bwMode="auto">
          <a:xfrm>
            <a:off x="7300913" y="6683375"/>
            <a:ext cx="1519237" cy="71438"/>
          </a:xfrm>
          <a:prstGeom prst="rect">
            <a:avLst/>
          </a:prstGeom>
          <a:noFill/>
          <a:ln w="9525">
            <a:noFill/>
            <a:miter lim="800000"/>
            <a:headEnd/>
            <a:tailEnd/>
          </a:ln>
          <a:effectLst/>
        </p:spPr>
        <p:txBody>
          <a:bodyPr lIns="0" tIns="0" rIns="0" bIns="0"/>
          <a:lstStyle/>
          <a:p>
            <a:pPr algn="l">
              <a:defRPr/>
            </a:pPr>
            <a:r>
              <a:rPr lang="sv-SE" sz="600" b="0" i="1">
                <a:solidFill>
                  <a:schemeClr val="tx1"/>
                </a:solidFill>
              </a:rPr>
              <a:t>Rosemount Tank Radar AB Confidential</a:t>
            </a:r>
            <a:endParaRPr lang="en-US" sz="600" b="0" i="1">
              <a:solidFill>
                <a:schemeClr val="tx1"/>
              </a:solidFill>
            </a:endParaRPr>
          </a:p>
        </p:txBody>
      </p:sp>
      <p:sp>
        <p:nvSpPr>
          <p:cNvPr id="1081" name="Rectangle 57"/>
          <p:cNvSpPr>
            <a:spLocks noGrp="1" noChangeArrowheads="1"/>
          </p:cNvSpPr>
          <p:nvPr>
            <p:ph type="dt" sz="half" idx="2"/>
          </p:nvPr>
        </p:nvSpPr>
        <p:spPr bwMode="auto">
          <a:xfrm>
            <a:off x="6011863" y="6683375"/>
            <a:ext cx="936625"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defRPr>
            </a:lvl1pPr>
          </a:lstStyle>
          <a:p>
            <a:pPr>
              <a:defRPr/>
            </a:pPr>
            <a:endParaRPr lang="en-US"/>
          </a:p>
        </p:txBody>
      </p:sp>
      <p:sp>
        <p:nvSpPr>
          <p:cNvPr id="1082" name="Rectangle 58"/>
          <p:cNvSpPr>
            <a:spLocks noGrp="1" noChangeArrowheads="1"/>
          </p:cNvSpPr>
          <p:nvPr>
            <p:ph type="ftr" sz="quarter" idx="3"/>
          </p:nvPr>
        </p:nvSpPr>
        <p:spPr bwMode="auto">
          <a:xfrm>
            <a:off x="468313" y="6683375"/>
            <a:ext cx="5543550"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defRPr>
            </a:lvl1pPr>
          </a:lstStyle>
          <a:p>
            <a:pPr>
              <a:defRPr/>
            </a:pPr>
            <a:endParaRPr lang="en-US"/>
          </a:p>
        </p:txBody>
      </p:sp>
      <p:sp>
        <p:nvSpPr>
          <p:cNvPr id="1083" name="Rectangle 59"/>
          <p:cNvSpPr>
            <a:spLocks noGrp="1" noChangeArrowheads="1"/>
          </p:cNvSpPr>
          <p:nvPr>
            <p:ph type="sldNum" sz="quarter" idx="4"/>
          </p:nvPr>
        </p:nvSpPr>
        <p:spPr bwMode="auto">
          <a:xfrm>
            <a:off x="8610600" y="6681788"/>
            <a:ext cx="217488" cy="71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600" b="0">
                <a:solidFill>
                  <a:schemeClr val="tx1"/>
                </a:solidFill>
              </a:defRPr>
            </a:lvl1pPr>
          </a:lstStyle>
          <a:p>
            <a:pPr>
              <a:defRPr/>
            </a:pPr>
            <a:fld id="{EA920461-3A45-41EA-8856-85B6339C4B86}" type="slidenum">
              <a:rPr lang="en-US"/>
              <a:pPr>
                <a:defRPr/>
              </a:pPr>
              <a:t>‹#›</a:t>
            </a:fld>
            <a:endParaRPr lang="en-US"/>
          </a:p>
        </p:txBody>
      </p:sp>
      <p:sp>
        <p:nvSpPr>
          <p:cNvPr id="1086" name="NumberOfPages"/>
          <p:cNvSpPr txBox="1">
            <a:spLocks noChangeArrowheads="1"/>
          </p:cNvSpPr>
          <p:nvPr/>
        </p:nvSpPr>
        <p:spPr bwMode="auto">
          <a:xfrm>
            <a:off x="8845550" y="6681788"/>
            <a:ext cx="244475" cy="71437"/>
          </a:xfrm>
          <a:prstGeom prst="rect">
            <a:avLst/>
          </a:prstGeom>
          <a:noFill/>
          <a:ln w="9525">
            <a:noFill/>
            <a:miter lim="800000"/>
            <a:headEnd/>
            <a:tailEnd/>
          </a:ln>
          <a:effectLst/>
        </p:spPr>
        <p:txBody>
          <a:bodyPr lIns="0" tIns="0" rIns="0" bIns="0"/>
          <a:lstStyle/>
          <a:p>
            <a:pPr algn="l">
              <a:spcBef>
                <a:spcPct val="50000"/>
              </a:spcBef>
              <a:defRPr/>
            </a:pPr>
            <a:endParaRPr lang="sv-SE" sz="600" b="0">
              <a:solidFill>
                <a:schemeClr val="tx1"/>
              </a:solidFill>
            </a:endParaRPr>
          </a:p>
        </p:txBody>
      </p:sp>
      <p:pic>
        <p:nvPicPr>
          <p:cNvPr id="4109" name="Picture 65" descr="Rosemount_Tank_Gauging_blue"/>
          <p:cNvPicPr>
            <a:picLocks noChangeAspect="1" noChangeArrowheads="1"/>
          </p:cNvPicPr>
          <p:nvPr/>
        </p:nvPicPr>
        <p:blipFill>
          <a:blip r:embed="rId19" cstate="print"/>
          <a:srcRect/>
          <a:stretch>
            <a:fillRect/>
          </a:stretch>
        </p:blipFill>
        <p:spPr bwMode="auto">
          <a:xfrm>
            <a:off x="611188" y="6130925"/>
            <a:ext cx="1235075" cy="396875"/>
          </a:xfrm>
          <a:prstGeom prst="rect">
            <a:avLst/>
          </a:prstGeom>
          <a:noFill/>
          <a:ln w="9525">
            <a:noFill/>
            <a:miter lim="800000"/>
            <a:headEnd/>
            <a:tailEnd/>
          </a:ln>
        </p:spPr>
      </p:pic>
      <p:pic>
        <p:nvPicPr>
          <p:cNvPr id="4110" name="Picture 66" descr="raptor logo jpg"/>
          <p:cNvPicPr>
            <a:picLocks noChangeAspect="1" noChangeArrowheads="1"/>
          </p:cNvPicPr>
          <p:nvPr userDrawn="1"/>
        </p:nvPicPr>
        <p:blipFill>
          <a:blip r:embed="rId20" cstate="print"/>
          <a:srcRect/>
          <a:stretch>
            <a:fillRect/>
          </a:stretch>
        </p:blipFill>
        <p:spPr bwMode="auto">
          <a:xfrm>
            <a:off x="6948488" y="333375"/>
            <a:ext cx="1800225" cy="48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ransition/>
  <p:hf hdr="0" ftr="0" dt="0"/>
  <p:txStyles>
    <p:title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90000"/>
        </a:lnSpc>
        <a:spcBef>
          <a:spcPct val="20000"/>
        </a:spcBef>
        <a:spcAft>
          <a:spcPct val="1500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0" fontAlgn="base" hangingPunct="0">
        <a:lnSpc>
          <a:spcPct val="90000"/>
        </a:lnSpc>
        <a:spcBef>
          <a:spcPct val="20000"/>
        </a:spcBef>
        <a:spcAft>
          <a:spcPct val="15000"/>
        </a:spcAft>
        <a:buClr>
          <a:schemeClr val="bg2"/>
        </a:buClr>
        <a:buChar char="–"/>
        <a:defRPr sz="2400">
          <a:solidFill>
            <a:srgbClr val="000000"/>
          </a:solidFill>
          <a:latin typeface="+mn-lt"/>
        </a:defRPr>
      </a:lvl2pPr>
      <a:lvl3pPr marL="1092200" indent="-228600" algn="l" rtl="0" eaLnBrk="0" fontAlgn="base" hangingPunct="0">
        <a:lnSpc>
          <a:spcPct val="90000"/>
        </a:lnSpc>
        <a:spcBef>
          <a:spcPct val="20000"/>
        </a:spcBef>
        <a:spcAft>
          <a:spcPct val="15000"/>
        </a:spcAft>
        <a:buClr>
          <a:schemeClr val="bg2"/>
        </a:buClr>
        <a:buChar char="•"/>
        <a:defRPr sz="2000">
          <a:solidFill>
            <a:srgbClr val="000000"/>
          </a:solidFill>
          <a:latin typeface="+mn-lt"/>
        </a:defRPr>
      </a:lvl3pPr>
      <a:lvl4pPr marL="14351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4pPr>
      <a:lvl5pPr marL="17780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5pPr>
      <a:lvl6pPr marL="22352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6pPr>
      <a:lvl7pPr marL="26924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7pPr>
      <a:lvl8pPr marL="31496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8pPr>
      <a:lvl9pPr marL="36068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wmf"/><Relationship Id="rId1" Type="http://schemas.openxmlformats.org/officeDocument/2006/relationships/slideLayout" Target="../slideLayouts/slideLayout4.xml"/><Relationship Id="rId4" Type="http://schemas.openxmlformats.org/officeDocument/2006/relationships/image" Target="../media/image114.wmf"/></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6.v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www2.emersonprocess.com/en-US/brands/rosemounttankgauging/products/raptor"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p:txBody>
          <a:bodyPr/>
          <a:lstStyle/>
          <a:p>
            <a:r>
              <a:rPr lang="en-US" dirty="0" smtClean="0"/>
              <a:t>Troubleshooting</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smtClean="0"/>
              <a:t>Too high nozzle</a:t>
            </a:r>
          </a:p>
        </p:txBody>
      </p:sp>
      <p:sp>
        <p:nvSpPr>
          <p:cNvPr id="13" name="Content Placeholder 12"/>
          <p:cNvSpPr>
            <a:spLocks noGrp="1"/>
          </p:cNvSpPr>
          <p:nvPr>
            <p:ph idx="1"/>
          </p:nvPr>
        </p:nvSpPr>
        <p:spPr>
          <a:xfrm>
            <a:off x="571500" y="1206500"/>
            <a:ext cx="5728692" cy="4546600"/>
          </a:xfrm>
        </p:spPr>
        <p:txBody>
          <a:bodyPr/>
          <a:lstStyle/>
          <a:p>
            <a:r>
              <a:rPr lang="sv-SE" sz="2400" dirty="0" smtClean="0"/>
              <a:t>Creates a big </a:t>
            </a:r>
            <a:r>
              <a:rPr lang="sv-SE" sz="2400" dirty="0" smtClean="0"/>
              <a:t>disturbing </a:t>
            </a:r>
            <a:r>
              <a:rPr lang="sv-SE" sz="2400" dirty="0" smtClean="0"/>
              <a:t>echo close to the antenna</a:t>
            </a:r>
          </a:p>
          <a:p>
            <a:r>
              <a:rPr lang="sv-SE" sz="2400" dirty="0" smtClean="0"/>
              <a:t>Could affect the accuracy of level reading in the  complete measuring range</a:t>
            </a:r>
          </a:p>
          <a:p>
            <a:r>
              <a:rPr lang="sv-SE" sz="2400" dirty="0" smtClean="0"/>
              <a:t>Makes amplitude from surface echo weaker</a:t>
            </a:r>
          </a:p>
          <a:p>
            <a:r>
              <a:rPr lang="sv-SE" sz="2400" dirty="0" smtClean="0"/>
              <a:t>Could make the gauge getting stuck in top of tank and not track surface echo</a:t>
            </a:r>
          </a:p>
          <a:p>
            <a:r>
              <a:rPr lang="sv-SE" sz="2400" dirty="0" smtClean="0"/>
              <a:t>Solution</a:t>
            </a:r>
          </a:p>
          <a:p>
            <a:pPr lvl="1"/>
            <a:r>
              <a:rPr lang="sv-SE" sz="2000" dirty="0" smtClean="0"/>
              <a:t>Shorten the nozzle!</a:t>
            </a:r>
          </a:p>
          <a:p>
            <a:endParaRPr lang="sv-SE" sz="2400" dirty="0"/>
          </a:p>
        </p:txBody>
      </p:sp>
      <p:sp>
        <p:nvSpPr>
          <p:cNvPr id="35845" name="Text Box 32"/>
          <p:cNvSpPr txBox="1">
            <a:spLocks noChangeArrowheads="1"/>
          </p:cNvSpPr>
          <p:nvPr/>
        </p:nvSpPr>
        <p:spPr bwMode="auto">
          <a:xfrm>
            <a:off x="539948" y="5780112"/>
            <a:ext cx="8064500" cy="457200"/>
          </a:xfrm>
          <a:prstGeom prst="rect">
            <a:avLst/>
          </a:prstGeom>
          <a:noFill/>
          <a:ln w="9525">
            <a:noFill/>
            <a:miter lim="800000"/>
            <a:headEnd/>
            <a:tailEnd/>
          </a:ln>
        </p:spPr>
        <p:txBody>
          <a:bodyPr lIns="91425" tIns="45712" rIns="91425" bIns="45712">
            <a:spAutoFit/>
          </a:bodyPr>
          <a:lstStyle/>
          <a:p>
            <a:pPr>
              <a:spcBef>
                <a:spcPct val="50000"/>
              </a:spcBef>
            </a:pPr>
            <a:r>
              <a:rPr lang="sv-SE" dirty="0">
                <a:latin typeface="Arial" charset="0"/>
              </a:rPr>
              <a:t>SPECTRA</a:t>
            </a:r>
            <a:endParaRPr lang="en-US" dirty="0">
              <a:latin typeface="Arial" charset="0"/>
            </a:endParaRPr>
          </a:p>
        </p:txBody>
      </p:sp>
      <p:pic>
        <p:nvPicPr>
          <p:cNvPr id="14" name="Picture 30"/>
          <p:cNvPicPr>
            <a:picLocks noChangeAspect="1" noChangeArrowheads="1"/>
          </p:cNvPicPr>
          <p:nvPr/>
        </p:nvPicPr>
        <p:blipFill>
          <a:blip r:embed="rId2" cstate="print"/>
          <a:srcRect/>
          <a:stretch>
            <a:fillRect/>
          </a:stretch>
        </p:blipFill>
        <p:spPr bwMode="auto">
          <a:xfrm>
            <a:off x="6192713" y="1196752"/>
            <a:ext cx="2771775" cy="36655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smtClean="0"/>
              <a:t>Service hardware</a:t>
            </a:r>
          </a:p>
        </p:txBody>
      </p:sp>
      <p:sp>
        <p:nvSpPr>
          <p:cNvPr id="105475" name="Rectangle 3"/>
          <p:cNvSpPr>
            <a:spLocks noGrp="1" noChangeArrowheads="1"/>
          </p:cNvSpPr>
          <p:nvPr>
            <p:ph idx="1"/>
          </p:nvPr>
        </p:nvSpPr>
        <p:spPr/>
        <p:txBody>
          <a:bodyPr/>
          <a:lstStyle/>
          <a:p>
            <a:r>
              <a:rPr lang="en-US" smtClean="0"/>
              <a:t>Personal Computer</a:t>
            </a:r>
          </a:p>
          <a:p>
            <a:pPr lvl="1"/>
            <a:r>
              <a:rPr lang="en-US" smtClean="0"/>
              <a:t>Within TankMaster minimum requirements</a:t>
            </a:r>
          </a:p>
          <a:p>
            <a:pPr lvl="1"/>
            <a:r>
              <a:rPr lang="en-US" smtClean="0"/>
              <a:t>Win XP installed SP2</a:t>
            </a:r>
          </a:p>
          <a:p>
            <a:pPr lvl="1"/>
            <a:r>
              <a:rPr lang="en-US" smtClean="0"/>
              <a:t>TankMaster/Radar Master installed and tested with FBM before leaving office!</a:t>
            </a:r>
          </a:p>
          <a:p>
            <a:pPr lvl="1"/>
            <a:r>
              <a:rPr lang="en-US" smtClean="0"/>
              <a:t>Any additional software you might need, tested when having TM/RRM installed.</a:t>
            </a:r>
          </a:p>
          <a:p>
            <a:pPr lvl="1"/>
            <a:endParaRPr lang="en-US" smtClean="0"/>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mtClean="0"/>
              <a:t>Service software</a:t>
            </a:r>
          </a:p>
        </p:txBody>
      </p:sp>
      <p:sp>
        <p:nvSpPr>
          <p:cNvPr id="106499" name="Rectangle 3"/>
          <p:cNvSpPr>
            <a:spLocks noGrp="1" noChangeArrowheads="1"/>
          </p:cNvSpPr>
          <p:nvPr>
            <p:ph idx="1"/>
          </p:nvPr>
        </p:nvSpPr>
        <p:spPr/>
        <p:txBody>
          <a:bodyPr/>
          <a:lstStyle/>
          <a:p>
            <a:r>
              <a:rPr lang="en-US" sz="2400" dirty="0" smtClean="0"/>
              <a:t>TankMaster</a:t>
            </a:r>
          </a:p>
          <a:p>
            <a:pPr lvl="1"/>
            <a:r>
              <a:rPr lang="en-US" sz="2000" dirty="0" smtClean="0"/>
              <a:t>Installation CD</a:t>
            </a:r>
          </a:p>
          <a:p>
            <a:r>
              <a:rPr lang="en-US" sz="2400" dirty="0" smtClean="0"/>
              <a:t>Radar Master</a:t>
            </a:r>
          </a:p>
          <a:p>
            <a:pPr lvl="1"/>
            <a:r>
              <a:rPr lang="en-US" sz="2000" dirty="0" smtClean="0"/>
              <a:t>Installation CD</a:t>
            </a:r>
          </a:p>
          <a:p>
            <a:r>
              <a:rPr lang="en-US" sz="2400" dirty="0" smtClean="0"/>
              <a:t>Miscellaneous software for troubleshooting</a:t>
            </a:r>
            <a:br>
              <a:rPr lang="en-US" sz="2400" dirty="0" smtClean="0"/>
            </a:br>
            <a:r>
              <a:rPr lang="en-US" sz="2400" dirty="0" smtClean="0"/>
              <a:t>(should also been installed/tested before use)</a:t>
            </a:r>
          </a:p>
          <a:p>
            <a:pPr lvl="1"/>
            <a:r>
              <a:rPr lang="en-US" sz="2000" dirty="0" smtClean="0"/>
              <a:t>Bus Monitor</a:t>
            </a:r>
          </a:p>
          <a:p>
            <a:pPr lvl="2"/>
            <a:r>
              <a:rPr lang="en-US" sz="1800" dirty="0" smtClean="0"/>
              <a:t>(listen to communication on TRL/2 bus)</a:t>
            </a:r>
          </a:p>
          <a:p>
            <a:pPr lvl="1"/>
            <a:r>
              <a:rPr lang="en-US" sz="2000" dirty="0" smtClean="0"/>
              <a:t>A Modbus ‘scan’ software, i.e. </a:t>
            </a:r>
            <a:r>
              <a:rPr lang="en-US" sz="2000" dirty="0" err="1" smtClean="0"/>
              <a:t>Modscan</a:t>
            </a:r>
            <a:endParaRPr lang="en-US" sz="2000" dirty="0" smtClean="0"/>
          </a:p>
          <a:p>
            <a:pPr lvl="2"/>
            <a:r>
              <a:rPr lang="en-US" sz="1800" dirty="0" smtClean="0"/>
              <a:t>Acting as a Host, asking for Modbus data from slave</a:t>
            </a:r>
          </a:p>
          <a:p>
            <a:pPr lvl="1"/>
            <a:r>
              <a:rPr lang="en-US" sz="2000" dirty="0" smtClean="0"/>
              <a:t>OPC browser, i.e. </a:t>
            </a:r>
            <a:r>
              <a:rPr lang="en-US" sz="2000" dirty="0" err="1" smtClean="0"/>
              <a:t>Matrikon</a:t>
            </a:r>
            <a:endParaRPr lang="en-US" sz="2000" dirty="0" smtClean="0"/>
          </a:p>
          <a:p>
            <a:pPr lvl="2"/>
            <a:r>
              <a:rPr lang="en-US" sz="1800" dirty="0" smtClean="0"/>
              <a:t>Browse, read, write </a:t>
            </a:r>
            <a:r>
              <a:rPr lang="en-US" sz="1800" dirty="0" err="1" smtClean="0"/>
              <a:t>opc</a:t>
            </a:r>
            <a:r>
              <a:rPr lang="en-US" sz="1800" dirty="0" smtClean="0"/>
              <a:t> data from/to TankMaster OPC Server</a:t>
            </a:r>
          </a:p>
          <a:p>
            <a:pPr lvl="2"/>
            <a:endParaRPr lang="en-US" sz="1800" dirty="0" smtClean="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smtClean="0"/>
              <a:t>Service software</a:t>
            </a:r>
          </a:p>
        </p:txBody>
      </p:sp>
      <p:sp>
        <p:nvSpPr>
          <p:cNvPr id="107523" name="Rectangle 3"/>
          <p:cNvSpPr>
            <a:spLocks noGrp="1" noChangeArrowheads="1"/>
          </p:cNvSpPr>
          <p:nvPr>
            <p:ph idx="1"/>
          </p:nvPr>
        </p:nvSpPr>
        <p:spPr/>
        <p:txBody>
          <a:bodyPr/>
          <a:lstStyle/>
          <a:p>
            <a:r>
              <a:rPr lang="en-US" smtClean="0"/>
              <a:t>Firmware </a:t>
            </a:r>
          </a:p>
          <a:p>
            <a:pPr lvl="1"/>
            <a:r>
              <a:rPr lang="en-US" smtClean="0"/>
              <a:t>Always check Revision History before upgrading</a:t>
            </a:r>
          </a:p>
          <a:p>
            <a:pPr lvl="1"/>
            <a:r>
              <a:rPr lang="en-US" smtClean="0"/>
              <a:t>Only upgrade if really necessary</a:t>
            </a:r>
            <a:br>
              <a:rPr lang="en-US" smtClean="0"/>
            </a:br>
            <a:endParaRPr lang="en-US" smtClean="0"/>
          </a:p>
          <a:p>
            <a:r>
              <a:rPr lang="en-US" smtClean="0"/>
              <a:t>REX, PRO, TRL/2 can be upgraded using Computer</a:t>
            </a:r>
          </a:p>
          <a:p>
            <a:pPr lvl="1"/>
            <a:r>
              <a:rPr lang="en-US" smtClean="0"/>
              <a:t>Bring firmware in PC</a:t>
            </a:r>
            <a:br>
              <a:rPr lang="en-US" smtClean="0"/>
            </a:br>
            <a:endParaRPr lang="en-US" smtClean="0"/>
          </a:p>
          <a:p>
            <a:r>
              <a:rPr lang="en-US" smtClean="0"/>
              <a:t>FCU, DAU must be upgraded using EPROMs</a:t>
            </a:r>
          </a:p>
          <a:p>
            <a:pPr lvl="1"/>
            <a:r>
              <a:rPr lang="en-US" smtClean="0"/>
              <a:t>Bring some EPROMs</a:t>
            </a:r>
          </a:p>
          <a:p>
            <a:pPr lvl="1"/>
            <a:endParaRPr lang="en-US" smtClean="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smtClean="0"/>
              <a:t>Service documentation</a:t>
            </a:r>
          </a:p>
        </p:txBody>
      </p:sp>
      <p:sp>
        <p:nvSpPr>
          <p:cNvPr id="108547" name="Rectangle 3"/>
          <p:cNvSpPr>
            <a:spLocks noGrp="1" noChangeArrowheads="1"/>
          </p:cNvSpPr>
          <p:nvPr>
            <p:ph idx="1"/>
          </p:nvPr>
        </p:nvSpPr>
        <p:spPr/>
        <p:txBody>
          <a:bodyPr/>
          <a:lstStyle/>
          <a:p>
            <a:r>
              <a:rPr lang="en-US" dirty="0" smtClean="0"/>
              <a:t>Devices (Rex, Pro, DAU, FCU, TRL/2…)</a:t>
            </a:r>
          </a:p>
          <a:p>
            <a:pPr lvl="1"/>
            <a:r>
              <a:rPr lang="en-US" dirty="0" smtClean="0"/>
              <a:t>Manuals:</a:t>
            </a:r>
          </a:p>
          <a:p>
            <a:pPr lvl="2"/>
            <a:r>
              <a:rPr lang="en-US" dirty="0" smtClean="0"/>
              <a:t>Installation, Commissioning, Service</a:t>
            </a:r>
          </a:p>
          <a:p>
            <a:pPr lvl="2"/>
            <a:r>
              <a:rPr lang="en-US" dirty="0" smtClean="0"/>
              <a:t>(Special topics: Emulation, RDU and others)</a:t>
            </a:r>
          </a:p>
          <a:p>
            <a:pPr lvl="1"/>
            <a:r>
              <a:rPr lang="en-US" dirty="0" smtClean="0"/>
              <a:t>Revision History</a:t>
            </a:r>
          </a:p>
          <a:p>
            <a:pPr lvl="1"/>
            <a:r>
              <a:rPr lang="en-US" dirty="0" smtClean="0"/>
              <a:t>Holding and Input Register description</a:t>
            </a:r>
          </a:p>
          <a:p>
            <a:r>
              <a:rPr lang="en-US" dirty="0" smtClean="0"/>
              <a:t>Avoid getting stuck due to lack of information….!</a:t>
            </a:r>
          </a:p>
          <a:p>
            <a:pPr lvl="1"/>
            <a:endParaRPr lang="en-US" dirty="0" smtClean="0"/>
          </a:p>
          <a:p>
            <a:pPr lvl="1"/>
            <a:endParaRPr lang="en-US" dirty="0" smtClean="0"/>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smtClean="0"/>
              <a:t>Service documentation</a:t>
            </a:r>
          </a:p>
        </p:txBody>
      </p:sp>
      <p:sp>
        <p:nvSpPr>
          <p:cNvPr id="109571" name="Rectangle 3"/>
          <p:cNvSpPr>
            <a:spLocks noGrp="1" noChangeArrowheads="1"/>
          </p:cNvSpPr>
          <p:nvPr>
            <p:ph idx="1"/>
          </p:nvPr>
        </p:nvSpPr>
        <p:spPr/>
        <p:txBody>
          <a:bodyPr/>
          <a:lstStyle/>
          <a:p>
            <a:r>
              <a:rPr lang="en-US" sz="1800" dirty="0" smtClean="0"/>
              <a:t>Win Setup</a:t>
            </a:r>
          </a:p>
          <a:p>
            <a:pPr lvl="1"/>
            <a:r>
              <a:rPr lang="en-US" sz="1600" dirty="0" smtClean="0"/>
              <a:t>Reference Manual</a:t>
            </a:r>
          </a:p>
          <a:p>
            <a:r>
              <a:rPr lang="en-US" sz="1800" dirty="0" smtClean="0"/>
              <a:t>WinOpi</a:t>
            </a:r>
          </a:p>
          <a:p>
            <a:pPr lvl="1"/>
            <a:r>
              <a:rPr lang="en-US" sz="1600" dirty="0" smtClean="0"/>
              <a:t>Reference Manual</a:t>
            </a:r>
          </a:p>
          <a:p>
            <a:pPr lvl="1"/>
            <a:r>
              <a:rPr lang="en-US" sz="1600" dirty="0" smtClean="0"/>
              <a:t>Inventory Calculations</a:t>
            </a:r>
          </a:p>
          <a:p>
            <a:r>
              <a:rPr lang="en-US" sz="1800" dirty="0" smtClean="0"/>
              <a:t>Revision History for TankMaster</a:t>
            </a:r>
          </a:p>
          <a:p>
            <a:r>
              <a:rPr lang="en-US" sz="1800" dirty="0" smtClean="0"/>
              <a:t>Network</a:t>
            </a:r>
          </a:p>
          <a:p>
            <a:pPr lvl="1"/>
            <a:r>
              <a:rPr lang="en-US" sz="1600" dirty="0" smtClean="0"/>
              <a:t>Installation and configuration flow for TankMaster redundancy and network system</a:t>
            </a:r>
          </a:p>
          <a:p>
            <a:pPr lvl="1"/>
            <a:r>
              <a:rPr lang="en-US" sz="1600" dirty="0" smtClean="0"/>
              <a:t>Connections, Local and Network (DCOM settings)</a:t>
            </a:r>
          </a:p>
          <a:p>
            <a:pPr lvl="1"/>
            <a:r>
              <a:rPr lang="en-US" sz="1600" dirty="0" smtClean="0"/>
              <a:t>Data Item version 2 (lists the OPC tags in TankMaster)</a:t>
            </a:r>
          </a:p>
          <a:p>
            <a:r>
              <a:rPr lang="en-US" sz="1800" dirty="0" smtClean="0"/>
              <a:t>HOST Connecting to TankMaster</a:t>
            </a:r>
          </a:p>
          <a:p>
            <a:pPr lvl="1"/>
            <a:r>
              <a:rPr lang="en-US" sz="1600" dirty="0" smtClean="0"/>
              <a:t>Extended Modbus slave Protocol (lists the Modbus registers in TankMaster)</a:t>
            </a:r>
            <a:br>
              <a:rPr lang="en-US" sz="1600" dirty="0" smtClean="0"/>
            </a:br>
            <a:endParaRPr lang="en-US" sz="1600" dirty="0" smtClean="0"/>
          </a:p>
          <a:p>
            <a:r>
              <a:rPr lang="en-US" sz="1800" dirty="0" smtClean="0"/>
              <a:t>Emulation documents</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6475040" cy="1651000"/>
          </a:xfrm>
        </p:spPr>
        <p:txBody>
          <a:bodyPr/>
          <a:lstStyle/>
          <a:p>
            <a:r>
              <a:rPr lang="en-US" dirty="0" err="1" smtClean="0"/>
              <a:t>Facotory</a:t>
            </a:r>
            <a:r>
              <a:rPr lang="en-US" dirty="0" smtClean="0"/>
              <a:t> Support: how to find information and how to contact us </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dirty="0" smtClean="0"/>
              <a:t>Tank Gauging web page</a:t>
            </a:r>
          </a:p>
        </p:txBody>
      </p:sp>
      <p:sp>
        <p:nvSpPr>
          <p:cNvPr id="111619" name="Rectangle 3"/>
          <p:cNvSpPr>
            <a:spLocks noGrp="1" noChangeArrowheads="1"/>
          </p:cNvSpPr>
          <p:nvPr>
            <p:ph idx="1"/>
          </p:nvPr>
        </p:nvSpPr>
        <p:spPr/>
        <p:txBody>
          <a:bodyPr/>
          <a:lstStyle/>
          <a:p>
            <a:r>
              <a:rPr lang="en-US" dirty="0" smtClean="0"/>
              <a:t>http://www.rosemount-tg.com/</a:t>
            </a:r>
          </a:p>
        </p:txBody>
      </p:sp>
      <p:pic>
        <p:nvPicPr>
          <p:cNvPr id="117762" name="Picture 2"/>
          <p:cNvPicPr>
            <a:picLocks noChangeAspect="1" noChangeArrowheads="1"/>
          </p:cNvPicPr>
          <p:nvPr/>
        </p:nvPicPr>
        <p:blipFill>
          <a:blip r:embed="rId3" cstate="print"/>
          <a:srcRect/>
          <a:stretch>
            <a:fillRect/>
          </a:stretch>
        </p:blipFill>
        <p:spPr bwMode="auto">
          <a:xfrm>
            <a:off x="1835696" y="1763054"/>
            <a:ext cx="5544616" cy="431054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smtClean="0"/>
              <a:t>Extranet - RepWeb</a:t>
            </a:r>
          </a:p>
        </p:txBody>
      </p:sp>
      <p:sp>
        <p:nvSpPr>
          <p:cNvPr id="113667" name="Rectangle 3"/>
          <p:cNvSpPr>
            <a:spLocks noGrp="1" noChangeArrowheads="1"/>
          </p:cNvSpPr>
          <p:nvPr>
            <p:ph idx="1"/>
          </p:nvPr>
        </p:nvSpPr>
        <p:spPr/>
        <p:txBody>
          <a:bodyPr/>
          <a:lstStyle/>
          <a:p>
            <a:r>
              <a:rPr lang="en-US" dirty="0" smtClean="0"/>
              <a:t>http://partner.tankradar.com</a:t>
            </a:r>
          </a:p>
        </p:txBody>
      </p:sp>
      <p:pic>
        <p:nvPicPr>
          <p:cNvPr id="118786" name="Picture 2"/>
          <p:cNvPicPr>
            <a:picLocks noChangeAspect="1" noChangeArrowheads="1"/>
          </p:cNvPicPr>
          <p:nvPr/>
        </p:nvPicPr>
        <p:blipFill>
          <a:blip r:embed="rId2" cstate="print"/>
          <a:srcRect/>
          <a:stretch>
            <a:fillRect/>
          </a:stretch>
        </p:blipFill>
        <p:spPr bwMode="auto">
          <a:xfrm>
            <a:off x="1738062" y="1700808"/>
            <a:ext cx="5621354" cy="43569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smtClean="0"/>
              <a:t>Company Web vs. RepWeb</a:t>
            </a:r>
          </a:p>
        </p:txBody>
      </p:sp>
      <p:sp>
        <p:nvSpPr>
          <p:cNvPr id="114691" name="Rectangle 3"/>
          <p:cNvSpPr>
            <a:spLocks noGrp="1" noChangeArrowheads="1"/>
          </p:cNvSpPr>
          <p:nvPr>
            <p:ph idx="1"/>
          </p:nvPr>
        </p:nvSpPr>
        <p:spPr>
          <a:xfrm>
            <a:off x="571500" y="1206500"/>
            <a:ext cx="5512668" cy="4546600"/>
          </a:xfrm>
        </p:spPr>
        <p:txBody>
          <a:bodyPr/>
          <a:lstStyle/>
          <a:p>
            <a:r>
              <a:rPr lang="en-US" dirty="0" smtClean="0"/>
              <a:t>Company Web page </a:t>
            </a:r>
          </a:p>
          <a:p>
            <a:pPr lvl="1"/>
            <a:r>
              <a:rPr lang="en-US" dirty="0" smtClean="0"/>
              <a:t>open to everyone</a:t>
            </a:r>
          </a:p>
          <a:p>
            <a:pPr lvl="1"/>
            <a:r>
              <a:rPr lang="en-US" dirty="0" smtClean="0"/>
              <a:t>Contains manuals, drawings and technical descriptions</a:t>
            </a:r>
          </a:p>
          <a:p>
            <a:pPr lvl="1"/>
            <a:endParaRPr lang="en-US" dirty="0" smtClean="0"/>
          </a:p>
          <a:p>
            <a:r>
              <a:rPr lang="en-US" dirty="0" err="1" smtClean="0"/>
              <a:t>RepWeb</a:t>
            </a:r>
            <a:r>
              <a:rPr lang="en-US" dirty="0" smtClean="0"/>
              <a:t> </a:t>
            </a:r>
          </a:p>
          <a:p>
            <a:pPr lvl="1"/>
            <a:r>
              <a:rPr lang="en-US" dirty="0" smtClean="0"/>
              <a:t>open only for representatives and Emerson employees</a:t>
            </a:r>
          </a:p>
          <a:p>
            <a:pPr lvl="1"/>
            <a:r>
              <a:rPr lang="en-US" dirty="0" smtClean="0"/>
              <a:t>contains technical documents, marketing and sales material and contact information</a:t>
            </a:r>
          </a:p>
        </p:txBody>
      </p:sp>
      <p:pic>
        <p:nvPicPr>
          <p:cNvPr id="11" name="Picture 2"/>
          <p:cNvPicPr>
            <a:picLocks noChangeAspect="1" noChangeArrowheads="1"/>
          </p:cNvPicPr>
          <p:nvPr/>
        </p:nvPicPr>
        <p:blipFill>
          <a:blip r:embed="rId2" cstate="print"/>
          <a:srcRect/>
          <a:stretch>
            <a:fillRect/>
          </a:stretch>
        </p:blipFill>
        <p:spPr bwMode="auto">
          <a:xfrm>
            <a:off x="6518610" y="1340768"/>
            <a:ext cx="2222957" cy="1728192"/>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6516216" y="3429000"/>
            <a:ext cx="2229700" cy="172819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smtClean="0"/>
              <a:t>Whom to contact if...</a:t>
            </a:r>
          </a:p>
        </p:txBody>
      </p:sp>
      <p:sp>
        <p:nvSpPr>
          <p:cNvPr id="115715" name="Rectangle 3"/>
          <p:cNvSpPr>
            <a:spLocks noGrp="1" noChangeArrowheads="1"/>
          </p:cNvSpPr>
          <p:nvPr>
            <p:ph idx="1"/>
          </p:nvPr>
        </p:nvSpPr>
        <p:spPr/>
        <p:txBody>
          <a:bodyPr/>
          <a:lstStyle/>
          <a:p>
            <a:r>
              <a:rPr lang="en-US" sz="2000" dirty="0" smtClean="0"/>
              <a:t>...you want to get a </a:t>
            </a:r>
            <a:r>
              <a:rPr lang="en-US" sz="2000" b="1" dirty="0" smtClean="0"/>
              <a:t>quotation</a:t>
            </a:r>
            <a:r>
              <a:rPr lang="en-US" sz="2000" dirty="0" smtClean="0"/>
              <a:t> for a new gauge: </a:t>
            </a:r>
            <a:r>
              <a:rPr lang="en-US" sz="2000" b="1" dirty="0" smtClean="0"/>
              <a:t>sales</a:t>
            </a:r>
          </a:p>
          <a:p>
            <a:r>
              <a:rPr lang="en-US" sz="2000" dirty="0" smtClean="0"/>
              <a:t>...you want technical </a:t>
            </a:r>
            <a:r>
              <a:rPr lang="en-US" sz="2000" b="1" dirty="0" smtClean="0"/>
              <a:t>advice regarding applications</a:t>
            </a:r>
            <a:r>
              <a:rPr lang="en-US" sz="2000" dirty="0" smtClean="0"/>
              <a:t>: </a:t>
            </a:r>
            <a:r>
              <a:rPr lang="en-US" sz="2000" b="1" dirty="0" smtClean="0"/>
              <a:t>sales</a:t>
            </a:r>
          </a:p>
          <a:p>
            <a:r>
              <a:rPr lang="en-US" sz="2000" dirty="0" smtClean="0"/>
              <a:t>...you want us to do a </a:t>
            </a:r>
            <a:r>
              <a:rPr lang="en-US" sz="2000" b="1" dirty="0" smtClean="0"/>
              <a:t>site survey</a:t>
            </a:r>
            <a:r>
              <a:rPr lang="en-US" sz="2000" dirty="0" smtClean="0"/>
              <a:t>: </a:t>
            </a:r>
            <a:r>
              <a:rPr lang="en-US" sz="2000" b="1" dirty="0" smtClean="0"/>
              <a:t>project</a:t>
            </a:r>
          </a:p>
          <a:p>
            <a:r>
              <a:rPr lang="en-US" sz="2000" dirty="0" smtClean="0"/>
              <a:t>...you want to receive advice regarding </a:t>
            </a:r>
            <a:r>
              <a:rPr lang="en-US" sz="2000" b="1" dirty="0" smtClean="0"/>
              <a:t>commissioning</a:t>
            </a:r>
            <a:r>
              <a:rPr lang="en-US" sz="2000" dirty="0" smtClean="0"/>
              <a:t>: </a:t>
            </a:r>
            <a:r>
              <a:rPr lang="en-US" sz="2000" b="1" dirty="0" smtClean="0"/>
              <a:t>project</a:t>
            </a:r>
          </a:p>
          <a:p>
            <a:r>
              <a:rPr lang="en-US" sz="2000" dirty="0" smtClean="0"/>
              <a:t>...you want to get help with </a:t>
            </a:r>
            <a:r>
              <a:rPr lang="en-US" sz="2000" b="1" dirty="0" smtClean="0"/>
              <a:t>troubleshooting</a:t>
            </a:r>
            <a:r>
              <a:rPr lang="en-US" sz="2000" dirty="0" smtClean="0"/>
              <a:t>: </a:t>
            </a:r>
            <a:r>
              <a:rPr lang="en-US" sz="2000" b="1" dirty="0" smtClean="0"/>
              <a:t>service</a:t>
            </a:r>
          </a:p>
          <a:p>
            <a:r>
              <a:rPr lang="en-US" sz="2000" dirty="0" smtClean="0"/>
              <a:t>...you want a </a:t>
            </a:r>
            <a:r>
              <a:rPr lang="en-US" sz="2000" b="1" dirty="0" smtClean="0"/>
              <a:t>service engineer to visit </a:t>
            </a:r>
            <a:r>
              <a:rPr lang="en-US" sz="2000" dirty="0" smtClean="0"/>
              <a:t>you: </a:t>
            </a:r>
            <a:r>
              <a:rPr lang="en-US" sz="2000" b="1" dirty="0" smtClean="0"/>
              <a:t>service</a:t>
            </a:r>
          </a:p>
          <a:p>
            <a:r>
              <a:rPr lang="en-US" sz="2000" dirty="0" smtClean="0"/>
              <a:t>...your </a:t>
            </a:r>
            <a:r>
              <a:rPr lang="en-US" sz="2000" b="1" dirty="0" smtClean="0"/>
              <a:t>installed system is not working </a:t>
            </a:r>
            <a:r>
              <a:rPr lang="en-US" sz="2000" dirty="0" smtClean="0"/>
              <a:t>correctly: </a:t>
            </a:r>
            <a:r>
              <a:rPr lang="en-US" sz="2000" b="1" dirty="0" smtClean="0"/>
              <a:t>service</a:t>
            </a:r>
          </a:p>
          <a:p>
            <a:r>
              <a:rPr lang="en-US" sz="2000" dirty="0" smtClean="0"/>
              <a:t>...you know that a </a:t>
            </a:r>
            <a:r>
              <a:rPr lang="en-US" sz="2000" b="1" dirty="0" smtClean="0"/>
              <a:t>device is broken</a:t>
            </a:r>
            <a:r>
              <a:rPr lang="en-US" sz="2000" dirty="0" smtClean="0"/>
              <a:t>: </a:t>
            </a:r>
            <a:r>
              <a:rPr lang="en-US" sz="2000" b="1" dirty="0" smtClean="0"/>
              <a:t>parts</a:t>
            </a:r>
          </a:p>
          <a:p>
            <a:endParaRPr lang="en-US" sz="2000" dirty="0" smtClean="0"/>
          </a:p>
        </p:txBody>
      </p:sp>
      <p:sp>
        <p:nvSpPr>
          <p:cNvPr id="115716" name="Text Box 4"/>
          <p:cNvSpPr txBox="1">
            <a:spLocks noChangeArrowheads="1"/>
          </p:cNvSpPr>
          <p:nvPr/>
        </p:nvSpPr>
        <p:spPr bwMode="auto">
          <a:xfrm>
            <a:off x="182563" y="2420938"/>
            <a:ext cx="176212" cy="460375"/>
          </a:xfrm>
          <a:prstGeom prst="rect">
            <a:avLst/>
          </a:prstGeom>
          <a:noFill/>
          <a:ln w="6350">
            <a:noFill/>
            <a:miter lim="800000"/>
            <a:headEnd/>
            <a:tailEnd/>
          </a:ln>
        </p:spPr>
        <p:txBody>
          <a:bodyPr wrap="none" lIns="95271" tIns="47636" rIns="95271" bIns="47636">
            <a:spAutoFit/>
          </a:bodyPr>
          <a:lstStyle/>
          <a:p>
            <a:pPr algn="l"/>
            <a:endParaRPr lang="sv-SE">
              <a:solidFill>
                <a:schemeClr val="tx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smtClean="0"/>
              <a:t>Internal obstacles in tank</a:t>
            </a:r>
          </a:p>
        </p:txBody>
      </p:sp>
      <p:sp>
        <p:nvSpPr>
          <p:cNvPr id="36867" name="Rectangle 3"/>
          <p:cNvSpPr>
            <a:spLocks noGrp="1" noChangeArrowheads="1"/>
          </p:cNvSpPr>
          <p:nvPr>
            <p:ph sz="half" idx="1"/>
          </p:nvPr>
        </p:nvSpPr>
        <p:spPr>
          <a:xfrm>
            <a:off x="571500" y="1206500"/>
            <a:ext cx="5512668" cy="4546600"/>
          </a:xfrm>
        </p:spPr>
        <p:txBody>
          <a:bodyPr/>
          <a:lstStyle/>
          <a:p>
            <a:r>
              <a:rPr lang="en-US" sz="2400" dirty="0" smtClean="0"/>
              <a:t>Internal obstacles</a:t>
            </a:r>
          </a:p>
          <a:p>
            <a:pPr lvl="1"/>
            <a:r>
              <a:rPr lang="en-US" sz="2000" dirty="0" smtClean="0"/>
              <a:t>Supporting beams</a:t>
            </a:r>
          </a:p>
          <a:p>
            <a:pPr lvl="1"/>
            <a:r>
              <a:rPr lang="en-US" sz="2000" dirty="0" smtClean="0"/>
              <a:t>Heating coils</a:t>
            </a:r>
          </a:p>
          <a:p>
            <a:pPr lvl="1"/>
            <a:r>
              <a:rPr lang="en-US" sz="2000" dirty="0" smtClean="0"/>
              <a:t>Agitators</a:t>
            </a:r>
          </a:p>
          <a:p>
            <a:r>
              <a:rPr lang="en-US" sz="2400" dirty="0" smtClean="0"/>
              <a:t>Could make gauge</a:t>
            </a:r>
          </a:p>
          <a:p>
            <a:pPr lvl="1"/>
            <a:r>
              <a:rPr lang="en-US" sz="2000" dirty="0" smtClean="0"/>
              <a:t>Get stuck on disturbance echo when filling/emptying</a:t>
            </a:r>
          </a:p>
          <a:p>
            <a:pPr lvl="1"/>
            <a:r>
              <a:rPr lang="en-US" sz="2000" dirty="0" smtClean="0"/>
              <a:t>Inaccurate reading when passing disturbance echo</a:t>
            </a:r>
          </a:p>
          <a:p>
            <a:pPr lvl="1"/>
            <a:r>
              <a:rPr lang="en-US" sz="2000" dirty="0" smtClean="0"/>
              <a:t>Inaccurate reading when level is below disturbance echo</a:t>
            </a:r>
          </a:p>
          <a:p>
            <a:pPr lvl="1"/>
            <a:r>
              <a:rPr lang="en-US" sz="2000" dirty="0" smtClean="0"/>
              <a:t>Measuring could suddenly jump from surface echo to disturbance echo</a:t>
            </a:r>
          </a:p>
        </p:txBody>
      </p:sp>
      <p:pic>
        <p:nvPicPr>
          <p:cNvPr id="9" name="Picture 4"/>
          <p:cNvPicPr>
            <a:picLocks noGrp="1" noChangeAspect="1" noChangeArrowheads="1"/>
          </p:cNvPicPr>
          <p:nvPr>
            <p:ph sz="half" idx="2"/>
          </p:nvPr>
        </p:nvPicPr>
        <p:blipFill>
          <a:blip r:embed="rId2" cstate="print"/>
          <a:srcRect/>
          <a:stretch>
            <a:fillRect/>
          </a:stretch>
        </p:blipFill>
        <p:spPr bwMode="auto">
          <a:xfrm>
            <a:off x="6217140" y="1206500"/>
            <a:ext cx="2459316" cy="44945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smtClean="0"/>
              <a:t>E-mail addresses</a:t>
            </a:r>
          </a:p>
        </p:txBody>
      </p:sp>
      <p:sp>
        <p:nvSpPr>
          <p:cNvPr id="116739" name="Rectangle 3"/>
          <p:cNvSpPr>
            <a:spLocks noGrp="1" noChangeArrowheads="1"/>
          </p:cNvSpPr>
          <p:nvPr>
            <p:ph idx="1"/>
          </p:nvPr>
        </p:nvSpPr>
        <p:spPr/>
        <p:txBody>
          <a:bodyPr/>
          <a:lstStyle/>
          <a:p>
            <a:r>
              <a:rPr lang="en-US" smtClean="0"/>
              <a:t>Service:	 service.rtg@emerson.com</a:t>
            </a:r>
          </a:p>
          <a:p>
            <a:r>
              <a:rPr lang="en-US" smtClean="0"/>
              <a:t>Sales:	    sales.rtg@emerson.com</a:t>
            </a:r>
          </a:p>
          <a:p>
            <a:r>
              <a:rPr lang="en-US" smtClean="0"/>
              <a:t>Project:	 project.rtg@emerson.com</a:t>
            </a:r>
          </a:p>
          <a:p>
            <a:r>
              <a:rPr lang="en-US" smtClean="0"/>
              <a:t>Parts:	    parts.rtg@emerson.com</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smtClean="0"/>
              <a:t>Required information</a:t>
            </a:r>
          </a:p>
        </p:txBody>
      </p:sp>
      <p:sp>
        <p:nvSpPr>
          <p:cNvPr id="117763" name="Rectangle 3"/>
          <p:cNvSpPr>
            <a:spLocks noGrp="1" noChangeArrowheads="1"/>
          </p:cNvSpPr>
          <p:nvPr>
            <p:ph idx="1"/>
          </p:nvPr>
        </p:nvSpPr>
        <p:spPr/>
        <p:txBody>
          <a:bodyPr/>
          <a:lstStyle/>
          <a:p>
            <a:r>
              <a:rPr lang="en-US" sz="2000" dirty="0" smtClean="0"/>
              <a:t>System number</a:t>
            </a:r>
          </a:p>
          <a:p>
            <a:r>
              <a:rPr lang="en-US" sz="2000" dirty="0" smtClean="0"/>
              <a:t>Site and country</a:t>
            </a:r>
          </a:p>
          <a:p>
            <a:r>
              <a:rPr lang="en-US" sz="2000" dirty="0" smtClean="0"/>
              <a:t>Whether you have discussed this problem with anyone else at Rosemount before (enclose previous emails if possible)</a:t>
            </a:r>
          </a:p>
          <a:p>
            <a:r>
              <a:rPr lang="en-US" sz="2000" dirty="0" smtClean="0"/>
              <a:t>Gauge type and firmware version / Software version if it is a software problem</a:t>
            </a:r>
          </a:p>
          <a:p>
            <a:r>
              <a:rPr lang="en-US" sz="2000" dirty="0" smtClean="0"/>
              <a:t>Antenna type</a:t>
            </a:r>
          </a:p>
          <a:p>
            <a:r>
              <a:rPr lang="en-US" sz="2000" dirty="0" smtClean="0"/>
              <a:t>Application</a:t>
            </a:r>
          </a:p>
          <a:p>
            <a:r>
              <a:rPr lang="en-US" sz="2000" dirty="0" smtClean="0"/>
              <a:t>Problem description (communication problems, software problems, accuracy problems, measurement problems etc.) and which actions that have already been tried</a:t>
            </a:r>
          </a:p>
          <a:p>
            <a:pPr lvl="1"/>
            <a:r>
              <a:rPr lang="en-US" sz="1800" dirty="0" smtClean="0"/>
              <a:t>Screen dumps of software problems</a:t>
            </a:r>
          </a:p>
          <a:p>
            <a:pPr lvl="1"/>
            <a:r>
              <a:rPr lang="en-US" sz="1800" dirty="0" smtClean="0"/>
              <a:t>Holding and input registers from gauges</a:t>
            </a:r>
          </a:p>
          <a:p>
            <a:pPr lvl="1"/>
            <a:r>
              <a:rPr lang="en-US" sz="1800" dirty="0" smtClean="0"/>
              <a:t>Spectra pictures</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rrowheads="1"/>
          </p:cNvPicPr>
          <p:nvPr/>
        </p:nvPicPr>
        <p:blipFill>
          <a:blip r:embed="rId2" cstate="print"/>
          <a:srcRect b="54036"/>
          <a:stretch>
            <a:fillRect/>
          </a:stretch>
        </p:blipFill>
        <p:spPr bwMode="auto">
          <a:xfrm>
            <a:off x="648593" y="2150467"/>
            <a:ext cx="8243887" cy="3006725"/>
          </a:xfrm>
          <a:prstGeom prst="rect">
            <a:avLst/>
          </a:prstGeom>
          <a:noFill/>
          <a:ln w="9525">
            <a:noFill/>
            <a:miter lim="800000"/>
            <a:headEnd/>
            <a:tailEnd/>
          </a:ln>
        </p:spPr>
      </p:pic>
      <p:sp>
        <p:nvSpPr>
          <p:cNvPr id="542723" name="Rectangle 3"/>
          <p:cNvSpPr>
            <a:spLocks noGrp="1" noChangeArrowheads="1"/>
          </p:cNvSpPr>
          <p:nvPr>
            <p:ph type="title"/>
          </p:nvPr>
        </p:nvSpPr>
        <p:spPr/>
        <p:txBody>
          <a:bodyPr/>
          <a:lstStyle/>
          <a:p>
            <a:r>
              <a:rPr lang="en-US" smtClean="0"/>
              <a:t>Subject line</a:t>
            </a:r>
          </a:p>
        </p:txBody>
      </p:sp>
      <p:sp>
        <p:nvSpPr>
          <p:cNvPr id="118786" name="Rectangle 2"/>
          <p:cNvSpPr>
            <a:spLocks noGrp="1" noChangeArrowheads="1"/>
          </p:cNvSpPr>
          <p:nvPr>
            <p:ph idx="1"/>
          </p:nvPr>
        </p:nvSpPr>
        <p:spPr/>
        <p:txBody>
          <a:bodyPr/>
          <a:lstStyle/>
          <a:p>
            <a:r>
              <a:rPr lang="en-US" dirty="0" smtClean="0"/>
              <a:t>Example of good subject line: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8789" name="Rectangle 5"/>
          <p:cNvSpPr>
            <a:spLocks noChangeArrowheads="1"/>
          </p:cNvSpPr>
          <p:nvPr/>
        </p:nvSpPr>
        <p:spPr bwMode="auto">
          <a:xfrm>
            <a:off x="1313755" y="4384079"/>
            <a:ext cx="6650038" cy="215900"/>
          </a:xfrm>
          <a:prstGeom prst="rect">
            <a:avLst/>
          </a:prstGeom>
          <a:noFill/>
          <a:ln w="25400">
            <a:solidFill>
              <a:schemeClr val="accent2"/>
            </a:solidFill>
            <a:miter lim="800000"/>
            <a:headEnd/>
            <a:tailEnd/>
          </a:ln>
        </p:spPr>
        <p:txBody>
          <a:bodyPr wrap="none" lIns="95271" tIns="47636" rIns="95271" bIns="47636" anchor="ctr"/>
          <a:lstStyle/>
          <a:p>
            <a:endParaRPr lang="sv-SE"/>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7" name="Rectangle 3"/>
          <p:cNvSpPr>
            <a:spLocks noGrp="1" noChangeArrowheads="1"/>
          </p:cNvSpPr>
          <p:nvPr>
            <p:ph type="title"/>
          </p:nvPr>
        </p:nvSpPr>
        <p:spPr/>
        <p:txBody>
          <a:bodyPr/>
          <a:lstStyle/>
          <a:p>
            <a:r>
              <a:rPr lang="en-US" smtClean="0"/>
              <a:t>Subject line</a:t>
            </a:r>
          </a:p>
        </p:txBody>
      </p:sp>
      <p:sp>
        <p:nvSpPr>
          <p:cNvPr id="119810" name="Rectangle 2"/>
          <p:cNvSpPr>
            <a:spLocks noGrp="1" noChangeArrowheads="1"/>
          </p:cNvSpPr>
          <p:nvPr>
            <p:ph idx="1"/>
          </p:nvPr>
        </p:nvSpPr>
        <p:spPr/>
        <p:txBody>
          <a:bodyPr/>
          <a:lstStyle/>
          <a:p>
            <a:r>
              <a:rPr lang="en-US" dirty="0" smtClean="0"/>
              <a:t>Example of bad subject line and too little information: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pic>
        <p:nvPicPr>
          <p:cNvPr id="10" name="Picture 5"/>
          <p:cNvPicPr>
            <a:picLocks noChangeAspect="1" noChangeArrowheads="1"/>
          </p:cNvPicPr>
          <p:nvPr/>
        </p:nvPicPr>
        <p:blipFill>
          <a:blip r:embed="rId2" cstate="print"/>
          <a:srcRect/>
          <a:stretch>
            <a:fillRect/>
          </a:stretch>
        </p:blipFill>
        <p:spPr bwMode="auto">
          <a:xfrm>
            <a:off x="611560" y="2348880"/>
            <a:ext cx="8272463" cy="234950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smtClean="0"/>
              <a:t>We need your help…</a:t>
            </a:r>
          </a:p>
        </p:txBody>
      </p:sp>
      <p:sp>
        <p:nvSpPr>
          <p:cNvPr id="120835" name="Rectangle 3"/>
          <p:cNvSpPr>
            <a:spLocks noGrp="1" noChangeArrowheads="1"/>
          </p:cNvSpPr>
          <p:nvPr>
            <p:ph idx="1"/>
          </p:nvPr>
        </p:nvSpPr>
        <p:spPr/>
        <p:txBody>
          <a:bodyPr/>
          <a:lstStyle/>
          <a:p>
            <a:r>
              <a:rPr lang="en-US" sz="2000" dirty="0" smtClean="0"/>
              <a:t>Do not send separate e-mails to several persons – nobody will ignore your mail. It will just create extra work for us if several persons will independently answer your questions.</a:t>
            </a:r>
          </a:p>
          <a:p>
            <a:r>
              <a:rPr lang="en-US" sz="2000" dirty="0" smtClean="0"/>
              <a:t>If you want to inform the project engineer or area sales manager also, please use CC.</a:t>
            </a:r>
          </a:p>
          <a:p>
            <a:r>
              <a:rPr lang="en-US" sz="2000" dirty="0" smtClean="0"/>
              <a:t>If you get an out-of-office reply with a request to send your e-mail to the service box, please CC the out-of-office person. Otherwise it is hard for us to know if you have already received help from somebody else when we get back.</a:t>
            </a:r>
          </a:p>
          <a:p>
            <a:r>
              <a:rPr lang="en-US" sz="2000" dirty="0" smtClean="0"/>
              <a:t>Please send all new problems to the service box!</a:t>
            </a:r>
          </a:p>
          <a:p>
            <a:endParaRPr lang="en-US" sz="2000" dirty="0" smtClean="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smtClean="0"/>
              <a:t>Support flowchart</a:t>
            </a:r>
          </a:p>
        </p:txBody>
      </p:sp>
      <p:sp>
        <p:nvSpPr>
          <p:cNvPr id="545795" name="Rectangle 3"/>
          <p:cNvSpPr>
            <a:spLocks noChangeArrowheads="1"/>
          </p:cNvSpPr>
          <p:nvPr/>
        </p:nvSpPr>
        <p:spPr bwMode="auto">
          <a:xfrm>
            <a:off x="5563270" y="1165448"/>
            <a:ext cx="2193925" cy="576263"/>
          </a:xfrm>
          <a:prstGeom prst="rect">
            <a:avLst/>
          </a:prstGeom>
          <a:solidFill>
            <a:schemeClr val="bg1"/>
          </a:solidFill>
          <a:ln w="25400">
            <a:solidFill>
              <a:srgbClr val="FE9D32"/>
            </a:solidFill>
            <a:miter lim="800000"/>
            <a:headEnd/>
            <a:tailEnd/>
          </a:ln>
        </p:spPr>
        <p:txBody>
          <a:bodyPr wrap="none" lIns="95271" tIns="47636" rIns="95271" bIns="47636" anchor="ctr"/>
          <a:lstStyle/>
          <a:p>
            <a:r>
              <a:rPr lang="en-US" dirty="0" smtClean="0">
                <a:solidFill>
                  <a:schemeClr val="tx1"/>
                </a:solidFill>
              </a:rPr>
              <a:t>Problem</a:t>
            </a:r>
            <a:r>
              <a:rPr lang="en-US" dirty="0">
                <a:solidFill>
                  <a:schemeClr val="tx1"/>
                </a:solidFill>
              </a:rPr>
              <a:t>!</a:t>
            </a:r>
          </a:p>
        </p:txBody>
      </p:sp>
      <p:pic>
        <p:nvPicPr>
          <p:cNvPr id="545796" name="Picture 4" descr="MCj00786220000[1]"/>
          <p:cNvPicPr>
            <a:picLocks noChangeAspect="1" noChangeArrowheads="1"/>
          </p:cNvPicPr>
          <p:nvPr/>
        </p:nvPicPr>
        <p:blipFill>
          <a:blip r:embed="rId2" cstate="print"/>
          <a:srcRect/>
          <a:stretch>
            <a:fillRect/>
          </a:stretch>
        </p:blipFill>
        <p:spPr bwMode="auto">
          <a:xfrm>
            <a:off x="534293" y="3757836"/>
            <a:ext cx="695325" cy="1617662"/>
          </a:xfrm>
          <a:prstGeom prst="rect">
            <a:avLst/>
          </a:prstGeom>
          <a:noFill/>
          <a:ln w="9525">
            <a:noFill/>
            <a:miter lim="800000"/>
            <a:headEnd/>
            <a:tailEnd/>
          </a:ln>
        </p:spPr>
      </p:pic>
      <p:pic>
        <p:nvPicPr>
          <p:cNvPr id="545797" name="Picture 5" descr="Rex Rakt_RGB_OH"/>
          <p:cNvPicPr>
            <a:picLocks noChangeAspect="1" noChangeArrowheads="1"/>
          </p:cNvPicPr>
          <p:nvPr/>
        </p:nvPicPr>
        <p:blipFill>
          <a:blip r:embed="rId3" cstate="print"/>
          <a:srcRect/>
          <a:stretch>
            <a:fillRect/>
          </a:stretch>
        </p:blipFill>
        <p:spPr bwMode="auto">
          <a:xfrm>
            <a:off x="1677293" y="1309911"/>
            <a:ext cx="669925" cy="936625"/>
          </a:xfrm>
          <a:prstGeom prst="rect">
            <a:avLst/>
          </a:prstGeom>
          <a:noFill/>
          <a:ln w="9525">
            <a:noFill/>
            <a:miter lim="800000"/>
            <a:headEnd/>
            <a:tailEnd/>
          </a:ln>
        </p:spPr>
      </p:pic>
      <p:sp>
        <p:nvSpPr>
          <p:cNvPr id="121862" name="Rectangle 6"/>
          <p:cNvSpPr>
            <a:spLocks noChangeArrowheads="1"/>
          </p:cNvSpPr>
          <p:nvPr/>
        </p:nvSpPr>
        <p:spPr bwMode="auto">
          <a:xfrm>
            <a:off x="1334393" y="1957611"/>
            <a:ext cx="2590800" cy="3384550"/>
          </a:xfrm>
          <a:prstGeom prst="rect">
            <a:avLst/>
          </a:prstGeom>
          <a:noFill/>
          <a:ln w="31750">
            <a:solidFill>
              <a:srgbClr val="000000"/>
            </a:solidFill>
            <a:miter lim="800000"/>
            <a:headEnd/>
            <a:tailEnd/>
          </a:ln>
        </p:spPr>
        <p:txBody>
          <a:bodyPr wrap="none" anchor="ctr"/>
          <a:lstStyle/>
          <a:p>
            <a:endParaRPr lang="sv-SE"/>
          </a:p>
        </p:txBody>
      </p:sp>
      <p:sp>
        <p:nvSpPr>
          <p:cNvPr id="121863" name="Freeform 7"/>
          <p:cNvSpPr>
            <a:spLocks/>
          </p:cNvSpPr>
          <p:nvPr/>
        </p:nvSpPr>
        <p:spPr bwMode="auto">
          <a:xfrm>
            <a:off x="1334393" y="4476973"/>
            <a:ext cx="2590800" cy="85725"/>
          </a:xfrm>
          <a:custGeom>
            <a:avLst/>
            <a:gdLst>
              <a:gd name="T0" fmla="*/ 0 w 1633"/>
              <a:gd name="T1" fmla="*/ 8 h 54"/>
              <a:gd name="T2" fmla="*/ 137 w 1633"/>
              <a:gd name="T3" fmla="*/ 8 h 54"/>
              <a:gd name="T4" fmla="*/ 227 w 1633"/>
              <a:gd name="T5" fmla="*/ 54 h 54"/>
              <a:gd name="T6" fmla="*/ 363 w 1633"/>
              <a:gd name="T7" fmla="*/ 8 h 54"/>
              <a:gd name="T8" fmla="*/ 545 w 1633"/>
              <a:gd name="T9" fmla="*/ 54 h 54"/>
              <a:gd name="T10" fmla="*/ 681 w 1633"/>
              <a:gd name="T11" fmla="*/ 8 h 54"/>
              <a:gd name="T12" fmla="*/ 772 w 1633"/>
              <a:gd name="T13" fmla="*/ 54 h 54"/>
              <a:gd name="T14" fmla="*/ 953 w 1633"/>
              <a:gd name="T15" fmla="*/ 8 h 54"/>
              <a:gd name="T16" fmla="*/ 1089 w 1633"/>
              <a:gd name="T17" fmla="*/ 54 h 54"/>
              <a:gd name="T18" fmla="*/ 1180 w 1633"/>
              <a:gd name="T19" fmla="*/ 8 h 54"/>
              <a:gd name="T20" fmla="*/ 1316 w 1633"/>
              <a:gd name="T21" fmla="*/ 54 h 54"/>
              <a:gd name="T22" fmla="*/ 1452 w 1633"/>
              <a:gd name="T23" fmla="*/ 8 h 54"/>
              <a:gd name="T24" fmla="*/ 1633 w 1633"/>
              <a:gd name="T25" fmla="*/ 54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33"/>
              <a:gd name="T40" fmla="*/ 0 h 54"/>
              <a:gd name="T41" fmla="*/ 1633 w 16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33" h="54">
                <a:moveTo>
                  <a:pt x="0" y="8"/>
                </a:moveTo>
                <a:cubicBezTo>
                  <a:pt x="49" y="4"/>
                  <a:pt x="99" y="0"/>
                  <a:pt x="137" y="8"/>
                </a:cubicBezTo>
                <a:cubicBezTo>
                  <a:pt x="175" y="16"/>
                  <a:pt x="189" y="54"/>
                  <a:pt x="227" y="54"/>
                </a:cubicBezTo>
                <a:cubicBezTo>
                  <a:pt x="265" y="54"/>
                  <a:pt x="310" y="8"/>
                  <a:pt x="363" y="8"/>
                </a:cubicBezTo>
                <a:cubicBezTo>
                  <a:pt x="416" y="8"/>
                  <a:pt x="492" y="54"/>
                  <a:pt x="545" y="54"/>
                </a:cubicBezTo>
                <a:cubicBezTo>
                  <a:pt x="598" y="54"/>
                  <a:pt x="643" y="8"/>
                  <a:pt x="681" y="8"/>
                </a:cubicBezTo>
                <a:cubicBezTo>
                  <a:pt x="719" y="8"/>
                  <a:pt x="727" y="54"/>
                  <a:pt x="772" y="54"/>
                </a:cubicBezTo>
                <a:cubicBezTo>
                  <a:pt x="817" y="54"/>
                  <a:pt x="900" y="8"/>
                  <a:pt x="953" y="8"/>
                </a:cubicBezTo>
                <a:cubicBezTo>
                  <a:pt x="1006" y="8"/>
                  <a:pt x="1051" y="54"/>
                  <a:pt x="1089" y="54"/>
                </a:cubicBezTo>
                <a:cubicBezTo>
                  <a:pt x="1127" y="54"/>
                  <a:pt x="1142" y="8"/>
                  <a:pt x="1180" y="8"/>
                </a:cubicBezTo>
                <a:cubicBezTo>
                  <a:pt x="1218" y="8"/>
                  <a:pt x="1271" y="54"/>
                  <a:pt x="1316" y="54"/>
                </a:cubicBezTo>
                <a:cubicBezTo>
                  <a:pt x="1361" y="54"/>
                  <a:pt x="1399" y="8"/>
                  <a:pt x="1452" y="8"/>
                </a:cubicBezTo>
                <a:cubicBezTo>
                  <a:pt x="1505" y="8"/>
                  <a:pt x="1569" y="31"/>
                  <a:pt x="1633" y="54"/>
                </a:cubicBezTo>
              </a:path>
            </a:pathLst>
          </a:custGeom>
          <a:noFill/>
          <a:ln w="9525">
            <a:solidFill>
              <a:schemeClr val="tx1"/>
            </a:solidFill>
            <a:round/>
            <a:headEnd/>
            <a:tailEnd/>
          </a:ln>
        </p:spPr>
        <p:txBody>
          <a:bodyPr/>
          <a:lstStyle/>
          <a:p>
            <a:endParaRPr lang="sv-SE"/>
          </a:p>
        </p:txBody>
      </p:sp>
      <p:pic>
        <p:nvPicPr>
          <p:cNvPr id="545800" name="Picture 8" descr="MCj03478710000[1]"/>
          <p:cNvPicPr>
            <a:picLocks noChangeAspect="1" noChangeArrowheads="1"/>
          </p:cNvPicPr>
          <p:nvPr/>
        </p:nvPicPr>
        <p:blipFill>
          <a:blip r:embed="rId4" cstate="print"/>
          <a:srcRect/>
          <a:stretch>
            <a:fillRect/>
          </a:stretch>
        </p:blipFill>
        <p:spPr bwMode="auto">
          <a:xfrm>
            <a:off x="2598043" y="1052736"/>
            <a:ext cx="912812" cy="904875"/>
          </a:xfrm>
          <a:prstGeom prst="rect">
            <a:avLst/>
          </a:prstGeom>
          <a:noFill/>
          <a:ln w="9525">
            <a:noFill/>
            <a:miter lim="800000"/>
            <a:headEnd/>
            <a:tailEnd/>
          </a:ln>
        </p:spPr>
      </p:pic>
      <p:sp>
        <p:nvSpPr>
          <p:cNvPr id="545801" name="Rectangle 9"/>
          <p:cNvSpPr>
            <a:spLocks noChangeArrowheads="1"/>
          </p:cNvSpPr>
          <p:nvPr/>
        </p:nvSpPr>
        <p:spPr bwMode="auto">
          <a:xfrm>
            <a:off x="4608004" y="1957611"/>
            <a:ext cx="4104456" cy="576262"/>
          </a:xfrm>
          <a:prstGeom prst="rect">
            <a:avLst/>
          </a:prstGeom>
          <a:solidFill>
            <a:schemeClr val="bg1"/>
          </a:solidFill>
          <a:ln w="25400">
            <a:solidFill>
              <a:srgbClr val="FE9D32"/>
            </a:solidFill>
            <a:miter lim="800000"/>
            <a:headEnd/>
            <a:tailEnd/>
          </a:ln>
        </p:spPr>
        <p:txBody>
          <a:bodyPr wrap="none" lIns="95271" tIns="47636" rIns="95271" bIns="47636" anchor="ctr"/>
          <a:lstStyle/>
          <a:p>
            <a:r>
              <a:rPr lang="en-US" dirty="0">
                <a:solidFill>
                  <a:schemeClr val="tx1"/>
                </a:solidFill>
              </a:rPr>
              <a:t>E-mail sent to service box</a:t>
            </a:r>
          </a:p>
        </p:txBody>
      </p:sp>
      <p:sp>
        <p:nvSpPr>
          <p:cNvPr id="545802" name="Rectangle 10"/>
          <p:cNvSpPr>
            <a:spLocks noChangeArrowheads="1"/>
          </p:cNvSpPr>
          <p:nvPr/>
        </p:nvSpPr>
        <p:spPr bwMode="auto">
          <a:xfrm>
            <a:off x="4499993" y="2749773"/>
            <a:ext cx="4320479" cy="557213"/>
          </a:xfrm>
          <a:prstGeom prst="rect">
            <a:avLst/>
          </a:prstGeom>
          <a:solidFill>
            <a:schemeClr val="bg1"/>
          </a:solidFill>
          <a:ln w="25400">
            <a:solidFill>
              <a:srgbClr val="FE9D32"/>
            </a:solidFill>
            <a:miter lim="800000"/>
            <a:headEnd/>
            <a:tailEnd/>
          </a:ln>
        </p:spPr>
        <p:txBody>
          <a:bodyPr wrap="none" lIns="95271" tIns="47636" rIns="95271" bIns="47636" anchor="ctr"/>
          <a:lstStyle/>
          <a:p>
            <a:r>
              <a:rPr lang="en-US" dirty="0">
                <a:solidFill>
                  <a:schemeClr val="tx1"/>
                </a:solidFill>
              </a:rPr>
              <a:t>All service engineers read it</a:t>
            </a:r>
          </a:p>
        </p:txBody>
      </p:sp>
      <p:sp>
        <p:nvSpPr>
          <p:cNvPr id="545803" name="Rectangle 11"/>
          <p:cNvSpPr>
            <a:spLocks noChangeArrowheads="1"/>
          </p:cNvSpPr>
          <p:nvPr/>
        </p:nvSpPr>
        <p:spPr bwMode="auto">
          <a:xfrm>
            <a:off x="4427984" y="3541936"/>
            <a:ext cx="4464496" cy="576262"/>
          </a:xfrm>
          <a:prstGeom prst="rect">
            <a:avLst/>
          </a:prstGeom>
          <a:solidFill>
            <a:schemeClr val="bg1"/>
          </a:solidFill>
          <a:ln w="25400">
            <a:solidFill>
              <a:srgbClr val="FE9D32"/>
            </a:solidFill>
            <a:miter lim="800000"/>
            <a:headEnd/>
            <a:tailEnd/>
          </a:ln>
        </p:spPr>
        <p:txBody>
          <a:bodyPr wrap="none" lIns="95271" tIns="47636" rIns="95271" bIns="47636" anchor="ctr"/>
          <a:lstStyle/>
          <a:p>
            <a:r>
              <a:rPr lang="en-US" dirty="0">
                <a:solidFill>
                  <a:schemeClr val="tx1"/>
                </a:solidFill>
              </a:rPr>
              <a:t>One service engineer replies</a:t>
            </a:r>
          </a:p>
        </p:txBody>
      </p:sp>
      <p:sp>
        <p:nvSpPr>
          <p:cNvPr id="545804" name="Rectangle 12"/>
          <p:cNvSpPr>
            <a:spLocks noChangeArrowheads="1"/>
          </p:cNvSpPr>
          <p:nvPr/>
        </p:nvSpPr>
        <p:spPr bwMode="auto">
          <a:xfrm>
            <a:off x="4427984" y="4334098"/>
            <a:ext cx="4464496" cy="865188"/>
          </a:xfrm>
          <a:prstGeom prst="rect">
            <a:avLst/>
          </a:prstGeom>
          <a:solidFill>
            <a:schemeClr val="bg1"/>
          </a:solidFill>
          <a:ln w="25400">
            <a:solidFill>
              <a:srgbClr val="FE9D32"/>
            </a:solidFill>
            <a:miter lim="800000"/>
            <a:headEnd/>
            <a:tailEnd/>
          </a:ln>
        </p:spPr>
        <p:txBody>
          <a:bodyPr wrap="none" lIns="95271" tIns="47636" rIns="95271" bIns="47636" anchor="ctr"/>
          <a:lstStyle/>
          <a:p>
            <a:r>
              <a:rPr lang="en-US" dirty="0">
                <a:solidFill>
                  <a:schemeClr val="tx1"/>
                </a:solidFill>
              </a:rPr>
              <a:t>Rep/customer communicates </a:t>
            </a:r>
          </a:p>
          <a:p>
            <a:r>
              <a:rPr lang="en-US" dirty="0">
                <a:solidFill>
                  <a:schemeClr val="tx1"/>
                </a:solidFill>
              </a:rPr>
              <a:t>directly with service engineer</a:t>
            </a:r>
          </a:p>
        </p:txBody>
      </p:sp>
      <p:sp>
        <p:nvSpPr>
          <p:cNvPr id="545805" name="Line 13"/>
          <p:cNvSpPr>
            <a:spLocks noChangeShapeType="1"/>
          </p:cNvSpPr>
          <p:nvPr/>
        </p:nvSpPr>
        <p:spPr bwMode="auto">
          <a:xfrm>
            <a:off x="6660232" y="1741711"/>
            <a:ext cx="0" cy="215900"/>
          </a:xfrm>
          <a:prstGeom prst="line">
            <a:avLst/>
          </a:prstGeom>
          <a:noFill/>
          <a:ln w="25400">
            <a:solidFill>
              <a:srgbClr val="FE9D32"/>
            </a:solidFill>
            <a:round/>
            <a:headEnd/>
            <a:tailEnd type="triangle" w="med" len="med"/>
          </a:ln>
        </p:spPr>
        <p:txBody>
          <a:bodyPr lIns="95271" tIns="47636" rIns="95271" bIns="47636"/>
          <a:lstStyle/>
          <a:p>
            <a:endParaRPr lang="sv-SE"/>
          </a:p>
        </p:txBody>
      </p:sp>
      <p:sp>
        <p:nvSpPr>
          <p:cNvPr id="545806" name="Line 14"/>
          <p:cNvSpPr>
            <a:spLocks noChangeShapeType="1"/>
          </p:cNvSpPr>
          <p:nvPr/>
        </p:nvSpPr>
        <p:spPr bwMode="auto">
          <a:xfrm>
            <a:off x="6660232" y="2533873"/>
            <a:ext cx="0" cy="215900"/>
          </a:xfrm>
          <a:prstGeom prst="line">
            <a:avLst/>
          </a:prstGeom>
          <a:noFill/>
          <a:ln w="25400">
            <a:solidFill>
              <a:srgbClr val="FE9D32"/>
            </a:solidFill>
            <a:round/>
            <a:headEnd/>
            <a:tailEnd type="triangle" w="med" len="med"/>
          </a:ln>
        </p:spPr>
        <p:txBody>
          <a:bodyPr lIns="95271" tIns="47636" rIns="95271" bIns="47636"/>
          <a:lstStyle/>
          <a:p>
            <a:endParaRPr lang="sv-SE"/>
          </a:p>
        </p:txBody>
      </p:sp>
      <p:sp>
        <p:nvSpPr>
          <p:cNvPr id="545807" name="Line 15"/>
          <p:cNvSpPr>
            <a:spLocks noChangeShapeType="1"/>
          </p:cNvSpPr>
          <p:nvPr/>
        </p:nvSpPr>
        <p:spPr bwMode="auto">
          <a:xfrm>
            <a:off x="6660232" y="3326036"/>
            <a:ext cx="0" cy="215900"/>
          </a:xfrm>
          <a:prstGeom prst="line">
            <a:avLst/>
          </a:prstGeom>
          <a:noFill/>
          <a:ln w="25400">
            <a:solidFill>
              <a:srgbClr val="FE9D32"/>
            </a:solidFill>
            <a:round/>
            <a:headEnd/>
            <a:tailEnd type="triangle" w="med" len="med"/>
          </a:ln>
        </p:spPr>
        <p:txBody>
          <a:bodyPr lIns="95271" tIns="47636" rIns="95271" bIns="47636"/>
          <a:lstStyle/>
          <a:p>
            <a:endParaRPr lang="sv-SE"/>
          </a:p>
        </p:txBody>
      </p:sp>
      <p:sp>
        <p:nvSpPr>
          <p:cNvPr id="545808" name="Line 16"/>
          <p:cNvSpPr>
            <a:spLocks noChangeShapeType="1"/>
          </p:cNvSpPr>
          <p:nvPr/>
        </p:nvSpPr>
        <p:spPr bwMode="auto">
          <a:xfrm>
            <a:off x="6660232" y="4118198"/>
            <a:ext cx="0" cy="215900"/>
          </a:xfrm>
          <a:prstGeom prst="line">
            <a:avLst/>
          </a:prstGeom>
          <a:noFill/>
          <a:ln w="25400">
            <a:solidFill>
              <a:srgbClr val="FE9D32"/>
            </a:solidFill>
            <a:round/>
            <a:headEnd/>
            <a:tailEnd type="triangle" w="med" len="med"/>
          </a:ln>
        </p:spPr>
        <p:txBody>
          <a:bodyPr lIns="95271" tIns="47636" rIns="95271" bIns="47636"/>
          <a:lstStyle/>
          <a:p>
            <a:endParaRPr lang="sv-SE"/>
          </a:p>
        </p:txBody>
      </p:sp>
      <p:sp>
        <p:nvSpPr>
          <p:cNvPr id="545809" name="Text Box 17"/>
          <p:cNvSpPr txBox="1">
            <a:spLocks noChangeArrowheads="1"/>
          </p:cNvSpPr>
          <p:nvPr/>
        </p:nvSpPr>
        <p:spPr bwMode="auto">
          <a:xfrm>
            <a:off x="1979712" y="5465162"/>
            <a:ext cx="5040560" cy="1204198"/>
          </a:xfrm>
          <a:prstGeom prst="rect">
            <a:avLst/>
          </a:prstGeom>
          <a:noFill/>
          <a:ln w="25400">
            <a:noFill/>
            <a:miter lim="800000"/>
            <a:headEnd/>
            <a:tailEnd/>
          </a:ln>
        </p:spPr>
        <p:txBody>
          <a:bodyPr wrap="square" lIns="95271" tIns="47636" rIns="95271" bIns="47636">
            <a:spAutoFit/>
          </a:bodyPr>
          <a:lstStyle/>
          <a:p>
            <a:r>
              <a:rPr lang="en-US" dirty="0">
                <a:solidFill>
                  <a:schemeClr val="tx1"/>
                </a:solidFill>
              </a:rPr>
              <a:t>You will get the fastest response when you send </a:t>
            </a:r>
            <a:r>
              <a:rPr lang="en-US" dirty="0" smtClean="0">
                <a:solidFill>
                  <a:schemeClr val="tx1"/>
                </a:solidFill>
              </a:rPr>
              <a:t>your </a:t>
            </a:r>
            <a:r>
              <a:rPr lang="en-US" dirty="0">
                <a:solidFill>
                  <a:schemeClr val="tx1"/>
                </a:solidFill>
              </a:rPr>
              <a:t>e-mail to the service box!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45800"/>
                                        </p:tgtEl>
                                        <p:attrNameLst>
                                          <p:attrName>style.visibility</p:attrName>
                                        </p:attrNameLst>
                                      </p:cBhvr>
                                      <p:to>
                                        <p:strVal val="visible"/>
                                      </p:to>
                                    </p:set>
                                    <p:anim calcmode="lin" valueType="num">
                                      <p:cBhvr additive="base">
                                        <p:cTn id="7" dur="1000" fill="hold"/>
                                        <p:tgtEl>
                                          <p:spTgt spid="545800"/>
                                        </p:tgtEl>
                                        <p:attrNameLst>
                                          <p:attrName>ppt_x</p:attrName>
                                        </p:attrNameLst>
                                      </p:cBhvr>
                                      <p:tavLst>
                                        <p:tav tm="0">
                                          <p:val>
                                            <p:strVal val="1+#ppt_w/2"/>
                                          </p:val>
                                        </p:tav>
                                        <p:tav tm="100000">
                                          <p:val>
                                            <p:strVal val="#ppt_x"/>
                                          </p:val>
                                        </p:tav>
                                      </p:tavLst>
                                    </p:anim>
                                    <p:anim calcmode="lin" valueType="num">
                                      <p:cBhvr additive="base">
                                        <p:cTn id="8" dur="1000" fill="hold"/>
                                        <p:tgtEl>
                                          <p:spTgt spid="5458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0800000">
                                      <p:cBhvr>
                                        <p:cTn id="12" dur="1000" fill="hold"/>
                                        <p:tgtEl>
                                          <p:spTgt spid="54579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7.91413E-7 1.27168E-6 L -0.00144 0.04694 " pathEditMode="relative" rAng="0" ptsTypes="AA">
                                      <p:cBhvr>
                                        <p:cTn id="16" dur="1000" fill="hold"/>
                                        <p:tgtEl>
                                          <p:spTgt spid="545797"/>
                                        </p:tgtEl>
                                        <p:attrNameLst>
                                          <p:attrName>ppt_x</p:attrName>
                                          <p:attrName>ppt_y</p:attrName>
                                        </p:attrNameLst>
                                      </p:cBhvr>
                                      <p:rCtr x="-1" y="23"/>
                                    </p:animMotion>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1000"/>
                                        <p:tgtEl>
                                          <p:spTgt spid="545800"/>
                                        </p:tgtEl>
                                        <p:attrNameLst>
                                          <p:attrName>ppt_x</p:attrName>
                                        </p:attrNameLst>
                                      </p:cBhvr>
                                      <p:tavLst>
                                        <p:tav tm="0">
                                          <p:val>
                                            <p:strVal val="ppt_x"/>
                                          </p:val>
                                        </p:tav>
                                        <p:tav tm="100000">
                                          <p:val>
                                            <p:strVal val="ppt_x"/>
                                          </p:val>
                                        </p:tav>
                                      </p:tavLst>
                                    </p:anim>
                                    <p:anim calcmode="lin" valueType="num">
                                      <p:cBhvr additive="base">
                                        <p:cTn id="21" dur="1000"/>
                                        <p:tgtEl>
                                          <p:spTgt spid="545800"/>
                                        </p:tgtEl>
                                        <p:attrNameLst>
                                          <p:attrName>ppt_y</p:attrName>
                                        </p:attrNameLst>
                                      </p:cBhvr>
                                      <p:tavLst>
                                        <p:tav tm="0">
                                          <p:val>
                                            <p:strVal val="ppt_y"/>
                                          </p:val>
                                        </p:tav>
                                        <p:tav tm="100000">
                                          <p:val>
                                            <p:strVal val="1+ppt_h/2"/>
                                          </p:val>
                                        </p:tav>
                                      </p:tavLst>
                                    </p:anim>
                                    <p:set>
                                      <p:cBhvr>
                                        <p:cTn id="22" dur="1" fill="hold">
                                          <p:stCondLst>
                                            <p:cond delay="999"/>
                                          </p:stCondLst>
                                        </p:cTn>
                                        <p:tgtEl>
                                          <p:spTgt spid="54580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45796"/>
                                        </p:tgtEl>
                                        <p:attrNameLst>
                                          <p:attrName>style.visibility</p:attrName>
                                        </p:attrNameLst>
                                      </p:cBhvr>
                                      <p:to>
                                        <p:strVal val="visible"/>
                                      </p:to>
                                    </p:set>
                                    <p:anim calcmode="lin" valueType="num">
                                      <p:cBhvr additive="base">
                                        <p:cTn id="27" dur="1000" fill="hold"/>
                                        <p:tgtEl>
                                          <p:spTgt spid="545796"/>
                                        </p:tgtEl>
                                        <p:attrNameLst>
                                          <p:attrName>ppt_x</p:attrName>
                                        </p:attrNameLst>
                                      </p:cBhvr>
                                      <p:tavLst>
                                        <p:tav tm="0">
                                          <p:val>
                                            <p:strVal val="0-#ppt_w/2"/>
                                          </p:val>
                                        </p:tav>
                                        <p:tav tm="100000">
                                          <p:val>
                                            <p:strVal val="#ppt_x"/>
                                          </p:val>
                                        </p:tav>
                                      </p:tavLst>
                                    </p:anim>
                                    <p:anim calcmode="lin" valueType="num">
                                      <p:cBhvr additive="base">
                                        <p:cTn id="28" dur="1000" fill="hold"/>
                                        <p:tgtEl>
                                          <p:spTgt spid="54579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45795"/>
                                        </p:tgtEl>
                                        <p:attrNameLst>
                                          <p:attrName>style.visibility</p:attrName>
                                        </p:attrNameLst>
                                      </p:cBhvr>
                                      <p:to>
                                        <p:strVal val="visible"/>
                                      </p:to>
                                    </p:set>
                                    <p:animEffect transition="in" filter="blinds(horizontal)">
                                      <p:cBhvr>
                                        <p:cTn id="33" dur="1000"/>
                                        <p:tgtEl>
                                          <p:spTgt spid="54579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45805"/>
                                        </p:tgtEl>
                                        <p:attrNameLst>
                                          <p:attrName>style.visibility</p:attrName>
                                        </p:attrNameLst>
                                      </p:cBhvr>
                                      <p:to>
                                        <p:strVal val="visible"/>
                                      </p:to>
                                    </p:set>
                                    <p:animEffect transition="in" filter="blinds(horizontal)">
                                      <p:cBhvr>
                                        <p:cTn id="38" dur="1000"/>
                                        <p:tgtEl>
                                          <p:spTgt spid="54580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45801"/>
                                        </p:tgtEl>
                                        <p:attrNameLst>
                                          <p:attrName>style.visibility</p:attrName>
                                        </p:attrNameLst>
                                      </p:cBhvr>
                                      <p:to>
                                        <p:strVal val="visible"/>
                                      </p:to>
                                    </p:set>
                                    <p:animEffect transition="in" filter="blinds(horizontal)">
                                      <p:cBhvr>
                                        <p:cTn id="41" dur="1000"/>
                                        <p:tgtEl>
                                          <p:spTgt spid="54580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45806"/>
                                        </p:tgtEl>
                                        <p:attrNameLst>
                                          <p:attrName>style.visibility</p:attrName>
                                        </p:attrNameLst>
                                      </p:cBhvr>
                                      <p:to>
                                        <p:strVal val="visible"/>
                                      </p:to>
                                    </p:set>
                                    <p:animEffect transition="in" filter="blinds(horizontal)">
                                      <p:cBhvr>
                                        <p:cTn id="46" dur="1000"/>
                                        <p:tgtEl>
                                          <p:spTgt spid="54580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45802"/>
                                        </p:tgtEl>
                                        <p:attrNameLst>
                                          <p:attrName>style.visibility</p:attrName>
                                        </p:attrNameLst>
                                      </p:cBhvr>
                                      <p:to>
                                        <p:strVal val="visible"/>
                                      </p:to>
                                    </p:set>
                                    <p:animEffect transition="in" filter="blinds(horizontal)">
                                      <p:cBhvr>
                                        <p:cTn id="49" dur="1000"/>
                                        <p:tgtEl>
                                          <p:spTgt spid="54580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45807"/>
                                        </p:tgtEl>
                                        <p:attrNameLst>
                                          <p:attrName>style.visibility</p:attrName>
                                        </p:attrNameLst>
                                      </p:cBhvr>
                                      <p:to>
                                        <p:strVal val="visible"/>
                                      </p:to>
                                    </p:set>
                                    <p:animEffect transition="in" filter="blinds(horizontal)">
                                      <p:cBhvr>
                                        <p:cTn id="54" dur="1000"/>
                                        <p:tgtEl>
                                          <p:spTgt spid="54580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45803"/>
                                        </p:tgtEl>
                                        <p:attrNameLst>
                                          <p:attrName>style.visibility</p:attrName>
                                        </p:attrNameLst>
                                      </p:cBhvr>
                                      <p:to>
                                        <p:strVal val="visible"/>
                                      </p:to>
                                    </p:set>
                                    <p:animEffect transition="in" filter="blinds(horizontal)">
                                      <p:cBhvr>
                                        <p:cTn id="57" dur="1000"/>
                                        <p:tgtEl>
                                          <p:spTgt spid="54580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5808"/>
                                        </p:tgtEl>
                                        <p:attrNameLst>
                                          <p:attrName>style.visibility</p:attrName>
                                        </p:attrNameLst>
                                      </p:cBhvr>
                                      <p:to>
                                        <p:strVal val="visible"/>
                                      </p:to>
                                    </p:set>
                                    <p:animEffect transition="in" filter="blinds(horizontal)">
                                      <p:cBhvr>
                                        <p:cTn id="62" dur="1000"/>
                                        <p:tgtEl>
                                          <p:spTgt spid="54580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545804"/>
                                        </p:tgtEl>
                                        <p:attrNameLst>
                                          <p:attrName>style.visibility</p:attrName>
                                        </p:attrNameLst>
                                      </p:cBhvr>
                                      <p:to>
                                        <p:strVal val="visible"/>
                                      </p:to>
                                    </p:set>
                                    <p:animEffect transition="in" filter="blinds(horizontal)">
                                      <p:cBhvr>
                                        <p:cTn id="65" dur="1000"/>
                                        <p:tgtEl>
                                          <p:spTgt spid="54580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545809"/>
                                        </p:tgtEl>
                                        <p:attrNameLst>
                                          <p:attrName>style.visibility</p:attrName>
                                        </p:attrNameLst>
                                      </p:cBhvr>
                                      <p:to>
                                        <p:strVal val="visible"/>
                                      </p:to>
                                    </p:set>
                                    <p:animEffect transition="in" filter="blinds(horizontal)">
                                      <p:cBhvr>
                                        <p:cTn id="70" dur="1000"/>
                                        <p:tgtEl>
                                          <p:spTgt spid="545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5" grpId="0" animBg="1"/>
      <p:bldP spid="545801" grpId="0" animBg="1"/>
      <p:bldP spid="545802" grpId="0" animBg="1"/>
      <p:bldP spid="545803" grpId="0" animBg="1"/>
      <p:bldP spid="545804" grpId="0" animBg="1"/>
      <p:bldP spid="545805" grpId="0" animBg="1"/>
      <p:bldP spid="545806" grpId="0" animBg="1"/>
      <p:bldP spid="545807" grpId="0" animBg="1"/>
      <p:bldP spid="545808" grpId="0" animBg="1"/>
      <p:bldP spid="5458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2" cstate="print"/>
          <a:srcRect/>
          <a:stretch>
            <a:fillRect/>
          </a:stretch>
        </p:blipFill>
        <p:spPr bwMode="auto">
          <a:xfrm>
            <a:off x="1259632" y="2348880"/>
            <a:ext cx="6218405" cy="3672407"/>
          </a:xfrm>
          <a:prstGeom prst="rect">
            <a:avLst/>
          </a:prstGeom>
          <a:noFill/>
          <a:ln w="9525">
            <a:noFill/>
            <a:miter lim="800000"/>
            <a:headEnd/>
            <a:tailEnd/>
          </a:ln>
        </p:spPr>
      </p:pic>
      <p:sp>
        <p:nvSpPr>
          <p:cNvPr id="434178" name="Rectangle 2"/>
          <p:cNvSpPr>
            <a:spLocks noGrp="1" noChangeArrowheads="1"/>
          </p:cNvSpPr>
          <p:nvPr>
            <p:ph type="title"/>
          </p:nvPr>
        </p:nvSpPr>
        <p:spPr/>
        <p:txBody>
          <a:bodyPr/>
          <a:lstStyle/>
          <a:p>
            <a:r>
              <a:rPr lang="en-US" smtClean="0"/>
              <a:t>Internal obstacles in tank</a:t>
            </a:r>
          </a:p>
        </p:txBody>
      </p:sp>
      <p:sp>
        <p:nvSpPr>
          <p:cNvPr id="37891" name="Rectangle 3"/>
          <p:cNvSpPr>
            <a:spLocks noGrp="1" noChangeArrowheads="1"/>
          </p:cNvSpPr>
          <p:nvPr>
            <p:ph idx="1"/>
          </p:nvPr>
        </p:nvSpPr>
        <p:spPr/>
        <p:txBody>
          <a:bodyPr/>
          <a:lstStyle/>
          <a:p>
            <a:r>
              <a:rPr lang="en-US" sz="2000" dirty="0" smtClean="0"/>
              <a:t>Solution</a:t>
            </a:r>
          </a:p>
          <a:p>
            <a:pPr lvl="1"/>
            <a:r>
              <a:rPr lang="en-US" sz="1800" dirty="0" smtClean="0"/>
              <a:t>Remove disturbing echo!</a:t>
            </a:r>
          </a:p>
          <a:p>
            <a:pPr lvl="1"/>
            <a:r>
              <a:rPr lang="en-US" sz="1800" dirty="0" smtClean="0"/>
              <a:t>Mount gauge in other location of tank</a:t>
            </a:r>
          </a:p>
        </p:txBody>
      </p:sp>
      <p:sp>
        <p:nvSpPr>
          <p:cNvPr id="37893" name="Text Box 6"/>
          <p:cNvSpPr txBox="1">
            <a:spLocks noChangeArrowheads="1"/>
          </p:cNvSpPr>
          <p:nvPr/>
        </p:nvSpPr>
        <p:spPr bwMode="auto">
          <a:xfrm>
            <a:off x="3707904" y="5570092"/>
            <a:ext cx="3528392" cy="523204"/>
          </a:xfrm>
          <a:prstGeom prst="rect">
            <a:avLst/>
          </a:prstGeom>
          <a:solidFill>
            <a:srgbClr val="FE9E32"/>
          </a:solidFill>
          <a:ln w="9525">
            <a:solidFill>
              <a:schemeClr val="tx1"/>
            </a:solidFill>
            <a:miter lim="800000"/>
            <a:headEnd/>
            <a:tailEnd/>
          </a:ln>
        </p:spPr>
        <p:txBody>
          <a:bodyPr wrap="square" lIns="91425" tIns="45712" rIns="91425" bIns="45712">
            <a:spAutoFit/>
          </a:bodyPr>
          <a:lstStyle/>
          <a:p>
            <a:pPr algn="l">
              <a:spcBef>
                <a:spcPct val="50000"/>
              </a:spcBef>
            </a:pPr>
            <a:r>
              <a:rPr lang="sv-SE" sz="1400" b="1" dirty="0" smtClean="0">
                <a:solidFill>
                  <a:schemeClr val="tx1"/>
                </a:solidFill>
                <a:latin typeface="Arial" charset="0"/>
              </a:rPr>
              <a:t>A </a:t>
            </a:r>
            <a:r>
              <a:rPr lang="sv-SE" sz="1400" b="1" dirty="0">
                <a:solidFill>
                  <a:schemeClr val="tx1"/>
                </a:solidFill>
                <a:latin typeface="Arial" charset="0"/>
              </a:rPr>
              <a:t>bigger antenna </a:t>
            </a:r>
            <a:r>
              <a:rPr lang="sv-SE" sz="1400" b="1" dirty="0" smtClean="0">
                <a:solidFill>
                  <a:schemeClr val="tx1"/>
                </a:solidFill>
                <a:latin typeface="Arial" charset="0"/>
              </a:rPr>
              <a:t>gives a smaller </a:t>
            </a:r>
            <a:r>
              <a:rPr lang="sv-SE" sz="1400" b="1" dirty="0">
                <a:solidFill>
                  <a:schemeClr val="tx1"/>
                </a:solidFill>
                <a:latin typeface="Arial" charset="0"/>
              </a:rPr>
              <a:t>radar foot print!</a:t>
            </a:r>
            <a:endParaRPr lang="en-US" sz="1400" b="1" dirty="0">
              <a:solidFill>
                <a:schemeClr val="tx1"/>
              </a:solidFill>
              <a:latin typeface="Arial"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smtClean="0"/>
              <a:t>Internal obstacles in tank</a:t>
            </a:r>
          </a:p>
        </p:txBody>
      </p:sp>
      <p:sp>
        <p:nvSpPr>
          <p:cNvPr id="38915" name="Rectangle 3"/>
          <p:cNvSpPr>
            <a:spLocks noGrp="1" noChangeArrowheads="1"/>
          </p:cNvSpPr>
          <p:nvPr>
            <p:ph idx="1"/>
          </p:nvPr>
        </p:nvSpPr>
        <p:spPr/>
        <p:txBody>
          <a:bodyPr/>
          <a:lstStyle/>
          <a:p>
            <a:r>
              <a:rPr lang="en-US" smtClean="0"/>
              <a:t>Solution</a:t>
            </a:r>
          </a:p>
          <a:p>
            <a:pPr lvl="1"/>
            <a:r>
              <a:rPr lang="en-US" smtClean="0"/>
              <a:t>Remove disturbing echo!</a:t>
            </a:r>
          </a:p>
          <a:p>
            <a:pPr lvl="1"/>
            <a:r>
              <a:rPr lang="en-US" smtClean="0"/>
              <a:t>Mount gauge in other location of tank</a:t>
            </a:r>
          </a:p>
          <a:p>
            <a:pPr lvl="1"/>
            <a:r>
              <a:rPr lang="en-US" smtClean="0"/>
              <a:t>Rotate gauge 90° to minimize echo</a:t>
            </a:r>
          </a:p>
          <a:p>
            <a:pPr lvl="1"/>
            <a:endParaRPr lang="en-US" smtClean="0"/>
          </a:p>
          <a:p>
            <a:endParaRPr lang="en-US" smtClean="0"/>
          </a:p>
          <a:p>
            <a:endParaRPr lang="en-US" smtClean="0"/>
          </a:p>
        </p:txBody>
      </p:sp>
      <p:pic>
        <p:nvPicPr>
          <p:cNvPr id="38916" name="Picture 5" descr="LT19-5 Before rotating"/>
          <p:cNvPicPr>
            <a:picLocks noChangeAspect="1" noChangeArrowheads="1"/>
          </p:cNvPicPr>
          <p:nvPr/>
        </p:nvPicPr>
        <p:blipFill>
          <a:blip r:embed="rId2" cstate="print"/>
          <a:srcRect/>
          <a:stretch>
            <a:fillRect/>
          </a:stretch>
        </p:blipFill>
        <p:spPr bwMode="auto">
          <a:xfrm>
            <a:off x="1979712" y="3140968"/>
            <a:ext cx="5065638" cy="313443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smtClean="0"/>
              <a:t>Internal obstacles in tank</a:t>
            </a:r>
          </a:p>
        </p:txBody>
      </p:sp>
      <p:sp>
        <p:nvSpPr>
          <p:cNvPr id="39939" name="Rectangle 3"/>
          <p:cNvSpPr>
            <a:spLocks noGrp="1" noChangeArrowheads="1"/>
          </p:cNvSpPr>
          <p:nvPr>
            <p:ph idx="1"/>
          </p:nvPr>
        </p:nvSpPr>
        <p:spPr/>
        <p:txBody>
          <a:bodyPr/>
          <a:lstStyle/>
          <a:p>
            <a:r>
              <a:rPr lang="en-US" dirty="0" smtClean="0"/>
              <a:t>Solution</a:t>
            </a:r>
          </a:p>
          <a:p>
            <a:pPr lvl="1"/>
            <a:r>
              <a:rPr lang="en-US" dirty="0" smtClean="0"/>
              <a:t>Remove disturbing echo!</a:t>
            </a:r>
          </a:p>
          <a:p>
            <a:pPr lvl="1"/>
            <a:r>
              <a:rPr lang="en-US" dirty="0" smtClean="0"/>
              <a:t>Mount gauge in other location of tank</a:t>
            </a:r>
          </a:p>
          <a:p>
            <a:pPr lvl="1"/>
            <a:r>
              <a:rPr lang="en-US" dirty="0" smtClean="0"/>
              <a:t>Rotate gauge 90° to minimize echo</a:t>
            </a:r>
          </a:p>
          <a:p>
            <a:pPr lvl="1"/>
            <a:endParaRPr lang="en-US" dirty="0" smtClean="0"/>
          </a:p>
          <a:p>
            <a:endParaRPr lang="en-US" dirty="0" smtClean="0"/>
          </a:p>
          <a:p>
            <a:endParaRPr lang="en-US" dirty="0" smtClean="0"/>
          </a:p>
        </p:txBody>
      </p:sp>
      <p:pic>
        <p:nvPicPr>
          <p:cNvPr id="11" name="Picture 5" descr="LT19-5 final"/>
          <p:cNvPicPr>
            <a:picLocks noChangeAspect="1" noChangeArrowheads="1"/>
          </p:cNvPicPr>
          <p:nvPr/>
        </p:nvPicPr>
        <p:blipFill>
          <a:blip r:embed="rId2" cstate="print"/>
          <a:srcRect/>
          <a:stretch>
            <a:fillRect/>
          </a:stretch>
        </p:blipFill>
        <p:spPr bwMode="auto">
          <a:xfrm>
            <a:off x="1979712" y="3140968"/>
            <a:ext cx="5065341" cy="3134180"/>
          </a:xfrm>
          <a:prstGeom prst="rect">
            <a:avLst/>
          </a:prstGeom>
          <a:noFill/>
          <a:ln w="9525">
            <a:noFill/>
            <a:miter lim="800000"/>
            <a:headEnd/>
            <a:tailEnd/>
          </a:ln>
        </p:spPr>
      </p:pic>
      <p:sp>
        <p:nvSpPr>
          <p:cNvPr id="39941" name="Line 6"/>
          <p:cNvSpPr>
            <a:spLocks noChangeShapeType="1"/>
          </p:cNvSpPr>
          <p:nvPr/>
        </p:nvSpPr>
        <p:spPr bwMode="auto">
          <a:xfrm>
            <a:off x="4644008" y="3068961"/>
            <a:ext cx="288032" cy="2088232"/>
          </a:xfrm>
          <a:prstGeom prst="line">
            <a:avLst/>
          </a:prstGeom>
          <a:noFill/>
          <a:ln w="9525">
            <a:solidFill>
              <a:schemeClr val="tx1"/>
            </a:solidFill>
            <a:round/>
            <a:headEnd/>
            <a:tailEnd type="triangle" w="med" len="me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smtClean="0"/>
              <a:t>Internal obstacles in tank</a:t>
            </a:r>
          </a:p>
        </p:txBody>
      </p:sp>
      <p:sp>
        <p:nvSpPr>
          <p:cNvPr id="40963" name="Rectangle 3"/>
          <p:cNvSpPr>
            <a:spLocks noGrp="1" noChangeArrowheads="1"/>
          </p:cNvSpPr>
          <p:nvPr>
            <p:ph idx="1"/>
          </p:nvPr>
        </p:nvSpPr>
        <p:spPr/>
        <p:txBody>
          <a:bodyPr/>
          <a:lstStyle/>
          <a:p>
            <a:r>
              <a:rPr lang="en-US" smtClean="0"/>
              <a:t>Solution</a:t>
            </a:r>
          </a:p>
          <a:p>
            <a:pPr lvl="1"/>
            <a:r>
              <a:rPr lang="en-US" smtClean="0"/>
              <a:t>Remove disturbing echo!!</a:t>
            </a:r>
          </a:p>
          <a:p>
            <a:pPr lvl="1"/>
            <a:r>
              <a:rPr lang="en-US" smtClean="0"/>
              <a:t>Mount gauge in other location of tank</a:t>
            </a:r>
          </a:p>
          <a:p>
            <a:pPr lvl="1"/>
            <a:r>
              <a:rPr lang="en-US" smtClean="0"/>
              <a:t>Rotate gauge 90° to minimize echo</a:t>
            </a:r>
          </a:p>
          <a:p>
            <a:pPr lvl="1"/>
            <a:endParaRPr lang="en-US" smtClean="0"/>
          </a:p>
          <a:p>
            <a:endParaRPr lang="en-US" smtClean="0"/>
          </a:p>
          <a:p>
            <a:endParaRPr lang="en-US" smtClean="0"/>
          </a:p>
        </p:txBody>
      </p:sp>
      <p:pic>
        <p:nvPicPr>
          <p:cNvPr id="9" name="Picture 6"/>
          <p:cNvPicPr>
            <a:picLocks noChangeAspect="1" noChangeArrowheads="1"/>
          </p:cNvPicPr>
          <p:nvPr/>
        </p:nvPicPr>
        <p:blipFill>
          <a:blip r:embed="rId2" cstate="print"/>
          <a:srcRect/>
          <a:stretch>
            <a:fillRect/>
          </a:stretch>
        </p:blipFill>
        <p:spPr bwMode="auto">
          <a:xfrm>
            <a:off x="1895409" y="3068960"/>
            <a:ext cx="5268879" cy="36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6"/>
          <p:cNvPicPr>
            <a:picLocks noChangeAspect="1" noChangeArrowheads="1"/>
          </p:cNvPicPr>
          <p:nvPr/>
        </p:nvPicPr>
        <p:blipFill>
          <a:blip r:embed="rId2" cstate="print"/>
          <a:srcRect/>
          <a:stretch>
            <a:fillRect/>
          </a:stretch>
        </p:blipFill>
        <p:spPr bwMode="auto">
          <a:xfrm>
            <a:off x="5796136" y="1280248"/>
            <a:ext cx="3347864" cy="3085377"/>
          </a:xfrm>
          <a:prstGeom prst="rect">
            <a:avLst/>
          </a:prstGeom>
          <a:noFill/>
          <a:ln w="9525">
            <a:noFill/>
            <a:miter lim="800000"/>
            <a:headEnd/>
            <a:tailEnd/>
          </a:ln>
        </p:spPr>
      </p:pic>
      <p:sp>
        <p:nvSpPr>
          <p:cNvPr id="435202" name="Rectangle 2"/>
          <p:cNvSpPr>
            <a:spLocks noGrp="1" noChangeArrowheads="1"/>
          </p:cNvSpPr>
          <p:nvPr>
            <p:ph type="title"/>
          </p:nvPr>
        </p:nvSpPr>
        <p:spPr/>
        <p:txBody>
          <a:bodyPr/>
          <a:lstStyle/>
          <a:p>
            <a:r>
              <a:rPr lang="en-US" smtClean="0"/>
              <a:t>Internal obstacles in tank</a:t>
            </a:r>
          </a:p>
        </p:txBody>
      </p:sp>
      <p:sp>
        <p:nvSpPr>
          <p:cNvPr id="41987" name="Rectangle 3"/>
          <p:cNvSpPr>
            <a:spLocks noGrp="1" noChangeArrowheads="1"/>
          </p:cNvSpPr>
          <p:nvPr>
            <p:ph idx="1"/>
          </p:nvPr>
        </p:nvSpPr>
        <p:spPr/>
        <p:txBody>
          <a:bodyPr/>
          <a:lstStyle/>
          <a:p>
            <a:r>
              <a:rPr lang="en-US" sz="2400" dirty="0" smtClean="0"/>
              <a:t>Solution</a:t>
            </a:r>
          </a:p>
          <a:p>
            <a:pPr lvl="1"/>
            <a:r>
              <a:rPr lang="en-US" sz="2000" dirty="0" smtClean="0"/>
              <a:t>Remove disturbing echo!!</a:t>
            </a:r>
          </a:p>
          <a:p>
            <a:pPr lvl="1"/>
            <a:r>
              <a:rPr lang="en-US" sz="2000" dirty="0" smtClean="0"/>
              <a:t>Mount gauge in other location of tank</a:t>
            </a:r>
          </a:p>
          <a:p>
            <a:pPr lvl="1"/>
            <a:r>
              <a:rPr lang="en-US" sz="2000" dirty="0" smtClean="0"/>
              <a:t>Rotate gauge 90°</a:t>
            </a:r>
          </a:p>
          <a:p>
            <a:pPr lvl="1"/>
            <a:r>
              <a:rPr lang="en-US" sz="2000" dirty="0" smtClean="0"/>
              <a:t>Mount deflection plates on object </a:t>
            </a:r>
            <a:br>
              <a:rPr lang="en-US" sz="2000" dirty="0" smtClean="0"/>
            </a:br>
            <a:r>
              <a:rPr lang="en-US" sz="2000" dirty="0" smtClean="0"/>
              <a:t>making disturbance echo smaller</a:t>
            </a:r>
          </a:p>
          <a:p>
            <a:pPr lvl="1"/>
            <a:endParaRPr lang="en-US" sz="2000" dirty="0" smtClean="0"/>
          </a:p>
          <a:p>
            <a:endParaRPr lang="en-US" sz="2400" dirty="0" smtClean="0"/>
          </a:p>
          <a:p>
            <a:endParaRPr lang="en-US" sz="2400" dirty="0" smtClean="0"/>
          </a:p>
        </p:txBody>
      </p:sp>
      <p:pic>
        <p:nvPicPr>
          <p:cNvPr id="41989" name="Picture 7"/>
          <p:cNvPicPr>
            <a:picLocks noChangeAspect="1" noChangeArrowheads="1"/>
          </p:cNvPicPr>
          <p:nvPr/>
        </p:nvPicPr>
        <p:blipFill>
          <a:blip r:embed="rId3" cstate="print"/>
          <a:srcRect/>
          <a:stretch>
            <a:fillRect/>
          </a:stretch>
        </p:blipFill>
        <p:spPr bwMode="auto">
          <a:xfrm>
            <a:off x="683568" y="3414489"/>
            <a:ext cx="4625355" cy="26067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smtClean="0"/>
              <a:t>Strong bottom echo</a:t>
            </a:r>
          </a:p>
        </p:txBody>
      </p:sp>
      <p:sp>
        <p:nvSpPr>
          <p:cNvPr id="43011" name="Rectangle 4"/>
          <p:cNvSpPr>
            <a:spLocks noGrp="1" noChangeArrowheads="1"/>
          </p:cNvSpPr>
          <p:nvPr>
            <p:ph sz="half" idx="1"/>
          </p:nvPr>
        </p:nvSpPr>
        <p:spPr/>
        <p:txBody>
          <a:bodyPr/>
          <a:lstStyle/>
          <a:p>
            <a:r>
              <a:rPr lang="en-US" sz="2400" dirty="0" smtClean="0"/>
              <a:t>Strong bottom echo</a:t>
            </a:r>
          </a:p>
          <a:p>
            <a:r>
              <a:rPr lang="en-US" sz="2400" dirty="0" smtClean="0"/>
              <a:t>Caused by</a:t>
            </a:r>
          </a:p>
          <a:p>
            <a:pPr lvl="1"/>
            <a:r>
              <a:rPr lang="en-US" sz="2000" dirty="0" smtClean="0"/>
              <a:t>Flat bottom with clean product</a:t>
            </a:r>
          </a:p>
          <a:p>
            <a:pPr lvl="1"/>
            <a:r>
              <a:rPr lang="en-US" sz="2000" dirty="0" smtClean="0"/>
              <a:t>Still pipe without deflection plate</a:t>
            </a:r>
          </a:p>
          <a:p>
            <a:r>
              <a:rPr lang="en-US" sz="2400" dirty="0" smtClean="0"/>
              <a:t>Could make gauge</a:t>
            </a:r>
          </a:p>
          <a:p>
            <a:pPr lvl="1"/>
            <a:r>
              <a:rPr lang="en-US" sz="2000" dirty="0" smtClean="0"/>
              <a:t>Inaccurate reading close to bottom &lt;500mm</a:t>
            </a:r>
          </a:p>
          <a:p>
            <a:pPr lvl="1"/>
            <a:r>
              <a:rPr lang="en-US" sz="2000" dirty="0" smtClean="0"/>
              <a:t>Level jump down to tank bottom at low levels</a:t>
            </a:r>
          </a:p>
          <a:p>
            <a:pPr lvl="1"/>
            <a:r>
              <a:rPr lang="en-US" sz="2000" dirty="0" smtClean="0"/>
              <a:t>Level get stuck at bottom when starting to fill an empty tank</a:t>
            </a:r>
            <a:endParaRPr lang="en-US" sz="2400" dirty="0" smtClean="0"/>
          </a:p>
        </p:txBody>
      </p:sp>
      <p:pic>
        <p:nvPicPr>
          <p:cNvPr id="9" name="Picture 5"/>
          <p:cNvPicPr>
            <a:picLocks noGrp="1" noChangeAspect="1" noChangeArrowheads="1"/>
          </p:cNvPicPr>
          <p:nvPr>
            <p:ph sz="half" idx="2"/>
          </p:nvPr>
        </p:nvPicPr>
        <p:blipFill>
          <a:blip r:embed="rId2" cstate="print"/>
          <a:srcRect/>
          <a:stretch>
            <a:fillRect/>
          </a:stretch>
        </p:blipFill>
        <p:spPr bwMode="auto">
          <a:xfrm>
            <a:off x="4819650" y="1808438"/>
            <a:ext cx="4095750" cy="334272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en-US" smtClean="0"/>
              <a:t>Strong bottom echo</a:t>
            </a:r>
            <a:endParaRPr lang="en-US" dirty="0" smtClean="0"/>
          </a:p>
        </p:txBody>
      </p:sp>
      <p:sp>
        <p:nvSpPr>
          <p:cNvPr id="29" name="Content Placeholder 28"/>
          <p:cNvSpPr>
            <a:spLocks noGrp="1"/>
          </p:cNvSpPr>
          <p:nvPr>
            <p:ph idx="1"/>
          </p:nvPr>
        </p:nvSpPr>
        <p:spPr/>
        <p:txBody>
          <a:bodyPr/>
          <a:lstStyle/>
          <a:p>
            <a:r>
              <a:rPr lang="en-GB" sz="2000" dirty="0" smtClean="0"/>
              <a:t>Solution</a:t>
            </a:r>
          </a:p>
          <a:p>
            <a:r>
              <a:rPr lang="en-GB" sz="2000" dirty="0" smtClean="0"/>
              <a:t>For free propagation tanks only configuration of gauge is possible. </a:t>
            </a:r>
            <a:br>
              <a:rPr lang="en-GB" sz="2000" dirty="0" smtClean="0"/>
            </a:br>
            <a:r>
              <a:rPr lang="en-GB" sz="2000" dirty="0" smtClean="0"/>
              <a:t>(Very unusual)</a:t>
            </a:r>
          </a:p>
          <a:p>
            <a:pPr lvl="1"/>
            <a:endParaRPr lang="sv-SE" sz="1800" dirty="0" smtClean="0"/>
          </a:p>
          <a:p>
            <a:pPr lvl="1"/>
            <a:endParaRPr lang="sv-SE" sz="1800" dirty="0" smtClean="0"/>
          </a:p>
          <a:p>
            <a:endParaRPr lang="en-GB" sz="2000" dirty="0" smtClean="0"/>
          </a:p>
          <a:p>
            <a:endParaRPr lang="en-US" sz="2000" dirty="0" smtClean="0"/>
          </a:p>
          <a:p>
            <a:endParaRPr lang="sv-SE" sz="2000" dirty="0"/>
          </a:p>
        </p:txBody>
      </p:sp>
      <p:sp>
        <p:nvSpPr>
          <p:cNvPr id="2053" name="Rectangle 11"/>
          <p:cNvSpPr>
            <a:spLocks noChangeArrowheads="1"/>
          </p:cNvSpPr>
          <p:nvPr/>
        </p:nvSpPr>
        <p:spPr bwMode="auto">
          <a:xfrm>
            <a:off x="107950" y="765175"/>
            <a:ext cx="8780463" cy="1928813"/>
          </a:xfrm>
          <a:prstGeom prst="rect">
            <a:avLst/>
          </a:prstGeom>
          <a:noFill/>
          <a:ln w="9525">
            <a:noFill/>
            <a:miter lim="800000"/>
            <a:headEnd/>
            <a:tailEnd/>
          </a:ln>
        </p:spPr>
        <p:txBody>
          <a:bodyPr lIns="91425" tIns="45712" rIns="91425" bIns="45712"/>
          <a:lstStyle/>
          <a:p>
            <a:pPr marL="342900" indent="-342900" algn="l">
              <a:lnSpc>
                <a:spcPct val="80000"/>
              </a:lnSpc>
              <a:spcBef>
                <a:spcPct val="20000"/>
              </a:spcBef>
              <a:spcAft>
                <a:spcPct val="15000"/>
              </a:spcAft>
              <a:buClr>
                <a:srgbClr val="6698FE"/>
              </a:buClr>
              <a:buFont typeface="Wingdings" pitchFamily="2" charset="2"/>
              <a:buChar char="Ø"/>
            </a:pPr>
            <a:endParaRPr lang="en-US" sz="1000" dirty="0">
              <a:solidFill>
                <a:schemeClr val="tx1"/>
              </a:solidFill>
              <a:latin typeface="Arial" charset="0"/>
            </a:endParaRPr>
          </a:p>
        </p:txBody>
      </p:sp>
      <p:grpSp>
        <p:nvGrpSpPr>
          <p:cNvPr id="30" name="Group 12"/>
          <p:cNvGrpSpPr>
            <a:grpSpLocks/>
          </p:cNvGrpSpPr>
          <p:nvPr/>
        </p:nvGrpSpPr>
        <p:grpSpPr bwMode="auto">
          <a:xfrm>
            <a:off x="755577" y="2353642"/>
            <a:ext cx="2833712" cy="3559195"/>
            <a:chOff x="387" y="562"/>
            <a:chExt cx="1750" cy="2099"/>
          </a:xfrm>
        </p:grpSpPr>
        <p:graphicFrame>
          <p:nvGraphicFramePr>
            <p:cNvPr id="31" name="Object 13"/>
            <p:cNvGraphicFramePr>
              <a:graphicFrameLocks noChangeAspect="1"/>
            </p:cNvGraphicFramePr>
            <p:nvPr/>
          </p:nvGraphicFramePr>
          <p:xfrm>
            <a:off x="428" y="562"/>
            <a:ext cx="1257" cy="2097"/>
          </p:xfrm>
          <a:graphic>
            <a:graphicData uri="http://schemas.openxmlformats.org/presentationml/2006/ole">
              <p:oleObj spid="_x0000_s94212" name="Bitmap Image" r:id="rId3" imgW="3343742" imgH="5009524" progId="PBrush">
                <p:embed/>
              </p:oleObj>
            </a:graphicData>
          </a:graphic>
        </p:graphicFrame>
        <p:grpSp>
          <p:nvGrpSpPr>
            <p:cNvPr id="32" name="Group 14"/>
            <p:cNvGrpSpPr>
              <a:grpSpLocks/>
            </p:cNvGrpSpPr>
            <p:nvPr/>
          </p:nvGrpSpPr>
          <p:grpSpPr bwMode="auto">
            <a:xfrm>
              <a:off x="733" y="2062"/>
              <a:ext cx="988" cy="599"/>
              <a:chOff x="974" y="1635"/>
              <a:chExt cx="2000" cy="1087"/>
            </a:xfrm>
          </p:grpSpPr>
          <p:sp>
            <p:nvSpPr>
              <p:cNvPr id="36" name="Line 15"/>
              <p:cNvSpPr>
                <a:spLocks noChangeShapeType="1"/>
              </p:cNvSpPr>
              <p:nvPr/>
            </p:nvSpPr>
            <p:spPr bwMode="auto">
              <a:xfrm>
                <a:off x="974" y="2041"/>
                <a:ext cx="1724" cy="227"/>
              </a:xfrm>
              <a:prstGeom prst="line">
                <a:avLst/>
              </a:prstGeom>
              <a:noFill/>
              <a:ln w="25400">
                <a:solidFill>
                  <a:schemeClr val="tx1"/>
                </a:solidFill>
                <a:round/>
                <a:headEnd/>
                <a:tailEnd/>
              </a:ln>
            </p:spPr>
            <p:txBody>
              <a:bodyPr lIns="95271" tIns="47636" rIns="95271" bIns="47636"/>
              <a:lstStyle/>
              <a:p>
                <a:endParaRPr lang="sv-SE"/>
              </a:p>
            </p:txBody>
          </p:sp>
          <p:sp>
            <p:nvSpPr>
              <p:cNvPr id="37" name="Line 16"/>
              <p:cNvSpPr>
                <a:spLocks noChangeShapeType="1"/>
              </p:cNvSpPr>
              <p:nvPr/>
            </p:nvSpPr>
            <p:spPr bwMode="auto">
              <a:xfrm flipV="1">
                <a:off x="974" y="2540"/>
                <a:ext cx="1724" cy="182"/>
              </a:xfrm>
              <a:prstGeom prst="line">
                <a:avLst/>
              </a:prstGeom>
              <a:noFill/>
              <a:ln w="25400">
                <a:solidFill>
                  <a:schemeClr val="tx1"/>
                </a:solidFill>
                <a:round/>
                <a:headEnd/>
                <a:tailEnd/>
              </a:ln>
            </p:spPr>
            <p:txBody>
              <a:bodyPr lIns="95271" tIns="47636" rIns="95271" bIns="47636"/>
              <a:lstStyle/>
              <a:p>
                <a:endParaRPr lang="sv-SE"/>
              </a:p>
            </p:txBody>
          </p:sp>
          <p:sp>
            <p:nvSpPr>
              <p:cNvPr id="38" name="Line 17"/>
              <p:cNvSpPr>
                <a:spLocks noChangeShapeType="1"/>
              </p:cNvSpPr>
              <p:nvPr/>
            </p:nvSpPr>
            <p:spPr bwMode="auto">
              <a:xfrm>
                <a:off x="2698" y="2268"/>
                <a:ext cx="0" cy="272"/>
              </a:xfrm>
              <a:prstGeom prst="line">
                <a:avLst/>
              </a:prstGeom>
              <a:noFill/>
              <a:ln w="25400">
                <a:solidFill>
                  <a:schemeClr val="tx1"/>
                </a:solidFill>
                <a:round/>
                <a:headEnd/>
                <a:tailEnd/>
              </a:ln>
            </p:spPr>
            <p:txBody>
              <a:bodyPr lIns="95271" tIns="47636" rIns="95271" bIns="47636"/>
              <a:lstStyle/>
              <a:p>
                <a:endParaRPr lang="sv-SE"/>
              </a:p>
            </p:txBody>
          </p:sp>
          <p:sp>
            <p:nvSpPr>
              <p:cNvPr id="39" name="Text Box 18"/>
              <p:cNvSpPr txBox="1">
                <a:spLocks noChangeArrowheads="1"/>
              </p:cNvSpPr>
              <p:nvPr/>
            </p:nvSpPr>
            <p:spPr bwMode="auto">
              <a:xfrm>
                <a:off x="1971" y="1635"/>
                <a:ext cx="1003" cy="424"/>
              </a:xfrm>
              <a:prstGeom prst="rect">
                <a:avLst/>
              </a:prstGeom>
              <a:solidFill>
                <a:srgbClr val="FFFF99"/>
              </a:solidFill>
              <a:ln w="25400" algn="ctr">
                <a:solidFill>
                  <a:schemeClr val="tx1"/>
                </a:solidFill>
                <a:miter lim="800000"/>
                <a:headEnd/>
                <a:tailEnd/>
              </a:ln>
            </p:spPr>
            <p:txBody>
              <a:bodyPr wrap="square" lIns="87829" tIns="43914" rIns="87829" bIns="43914">
                <a:spAutoFit/>
              </a:bodyPr>
              <a:lstStyle/>
              <a:p>
                <a:pPr defTabSz="842963"/>
                <a:r>
                  <a:rPr lang="en-GB" sz="1000" b="1" dirty="0">
                    <a:solidFill>
                      <a:schemeClr val="tx1"/>
                    </a:solidFill>
                  </a:rPr>
                  <a:t>FHAST</a:t>
                </a:r>
              </a:p>
              <a:p>
                <a:pPr defTabSz="842963"/>
                <a:r>
                  <a:rPr lang="en-GB" sz="1000" b="1" dirty="0">
                    <a:solidFill>
                      <a:schemeClr val="tx1"/>
                    </a:solidFill>
                  </a:rPr>
                  <a:t>Filter</a:t>
                </a:r>
                <a:endParaRPr lang="sv-SE" sz="1000" b="1" dirty="0">
                  <a:solidFill>
                    <a:schemeClr val="tx1"/>
                  </a:solidFill>
                </a:endParaRPr>
              </a:p>
            </p:txBody>
          </p:sp>
        </p:grpSp>
        <p:sp>
          <p:nvSpPr>
            <p:cNvPr id="33" name="Line 19"/>
            <p:cNvSpPr>
              <a:spLocks noChangeShapeType="1"/>
            </p:cNvSpPr>
            <p:nvPr/>
          </p:nvSpPr>
          <p:spPr bwMode="auto">
            <a:xfrm flipV="1">
              <a:off x="753" y="607"/>
              <a:ext cx="1" cy="2028"/>
            </a:xfrm>
            <a:prstGeom prst="line">
              <a:avLst/>
            </a:prstGeom>
            <a:noFill/>
            <a:ln w="25400">
              <a:solidFill>
                <a:srgbClr val="FF0000"/>
              </a:solidFill>
              <a:round/>
              <a:headEnd/>
              <a:tailEnd/>
            </a:ln>
          </p:spPr>
          <p:txBody>
            <a:bodyPr lIns="95271" tIns="47636" rIns="95271" bIns="47636"/>
            <a:lstStyle/>
            <a:p>
              <a:endParaRPr lang="sv-SE"/>
            </a:p>
          </p:txBody>
        </p:sp>
        <p:sp>
          <p:nvSpPr>
            <p:cNvPr id="34" name="Text Box 20"/>
            <p:cNvSpPr txBox="1">
              <a:spLocks noChangeArrowheads="1"/>
            </p:cNvSpPr>
            <p:nvPr/>
          </p:nvSpPr>
          <p:spPr bwMode="auto">
            <a:xfrm>
              <a:off x="844" y="612"/>
              <a:ext cx="699" cy="125"/>
            </a:xfrm>
            <a:prstGeom prst="rect">
              <a:avLst/>
            </a:prstGeom>
            <a:solidFill>
              <a:srgbClr val="FFCC99"/>
            </a:solidFill>
            <a:ln w="25400" algn="ctr">
              <a:solidFill>
                <a:schemeClr val="accent2"/>
              </a:solidFill>
              <a:miter lim="800000"/>
              <a:headEnd/>
              <a:tailEnd/>
            </a:ln>
          </p:spPr>
          <p:txBody>
            <a:bodyPr wrap="square" lIns="87829" tIns="43914" rIns="87829" bIns="43914">
              <a:spAutoFit/>
            </a:bodyPr>
            <a:lstStyle/>
            <a:p>
              <a:pPr defTabSz="842963"/>
              <a:r>
                <a:rPr lang="en-GB" sz="800" b="1">
                  <a:solidFill>
                    <a:schemeClr val="tx1"/>
                  </a:solidFill>
                </a:rPr>
                <a:t>General Threshold</a:t>
              </a:r>
              <a:endParaRPr lang="sv-SE" sz="800" b="1">
                <a:solidFill>
                  <a:schemeClr val="tx1"/>
                </a:solidFill>
              </a:endParaRPr>
            </a:p>
          </p:txBody>
        </p:sp>
        <p:sp>
          <p:nvSpPr>
            <p:cNvPr id="35" name="Line 21"/>
            <p:cNvSpPr>
              <a:spLocks noChangeShapeType="1"/>
            </p:cNvSpPr>
            <p:nvPr/>
          </p:nvSpPr>
          <p:spPr bwMode="auto">
            <a:xfrm flipH="1">
              <a:off x="387" y="2484"/>
              <a:ext cx="1750" cy="1"/>
            </a:xfrm>
            <a:prstGeom prst="line">
              <a:avLst/>
            </a:prstGeom>
            <a:noFill/>
            <a:ln w="25400">
              <a:solidFill>
                <a:srgbClr val="FF9933"/>
              </a:solidFill>
              <a:prstDash val="dashDot"/>
              <a:round/>
              <a:headEnd/>
              <a:tailEnd/>
            </a:ln>
          </p:spPr>
          <p:txBody>
            <a:bodyPr lIns="95271" tIns="47636" rIns="95271" bIns="47636"/>
            <a:lstStyle/>
            <a:p>
              <a:endParaRPr lang="sv-SE"/>
            </a:p>
          </p:txBody>
        </p:sp>
      </p:grpSp>
      <p:grpSp>
        <p:nvGrpSpPr>
          <p:cNvPr id="40" name="Group 22"/>
          <p:cNvGrpSpPr>
            <a:grpSpLocks/>
          </p:cNvGrpSpPr>
          <p:nvPr/>
        </p:nvGrpSpPr>
        <p:grpSpPr bwMode="auto">
          <a:xfrm>
            <a:off x="5338689" y="2348880"/>
            <a:ext cx="2833712" cy="3555803"/>
            <a:chOff x="387" y="562"/>
            <a:chExt cx="1750" cy="2097"/>
          </a:xfrm>
        </p:grpSpPr>
        <p:graphicFrame>
          <p:nvGraphicFramePr>
            <p:cNvPr id="41" name="Object 23"/>
            <p:cNvGraphicFramePr>
              <a:graphicFrameLocks noChangeAspect="1"/>
            </p:cNvGraphicFramePr>
            <p:nvPr/>
          </p:nvGraphicFramePr>
          <p:xfrm>
            <a:off x="428" y="562"/>
            <a:ext cx="1257" cy="2097"/>
          </p:xfrm>
          <a:graphic>
            <a:graphicData uri="http://schemas.openxmlformats.org/presentationml/2006/ole">
              <p:oleObj spid="_x0000_s94213" name="Bitmap Image" r:id="rId4" imgW="3343742" imgH="5009524" progId="PBrush">
                <p:embed/>
              </p:oleObj>
            </a:graphicData>
          </a:graphic>
        </p:graphicFrame>
        <p:grpSp>
          <p:nvGrpSpPr>
            <p:cNvPr id="42" name="Group 24"/>
            <p:cNvGrpSpPr>
              <a:grpSpLocks/>
            </p:cNvGrpSpPr>
            <p:nvPr/>
          </p:nvGrpSpPr>
          <p:grpSpPr bwMode="auto">
            <a:xfrm>
              <a:off x="733" y="1934"/>
              <a:ext cx="1048" cy="599"/>
              <a:chOff x="974" y="1635"/>
              <a:chExt cx="2122" cy="1087"/>
            </a:xfrm>
          </p:grpSpPr>
          <p:sp>
            <p:nvSpPr>
              <p:cNvPr id="46" name="Line 25"/>
              <p:cNvSpPr>
                <a:spLocks noChangeShapeType="1"/>
              </p:cNvSpPr>
              <p:nvPr/>
            </p:nvSpPr>
            <p:spPr bwMode="auto">
              <a:xfrm>
                <a:off x="974" y="2041"/>
                <a:ext cx="1724" cy="227"/>
              </a:xfrm>
              <a:prstGeom prst="line">
                <a:avLst/>
              </a:prstGeom>
              <a:noFill/>
              <a:ln w="25400">
                <a:solidFill>
                  <a:schemeClr val="tx1"/>
                </a:solidFill>
                <a:round/>
                <a:headEnd/>
                <a:tailEnd/>
              </a:ln>
            </p:spPr>
            <p:txBody>
              <a:bodyPr lIns="95271" tIns="47636" rIns="95271" bIns="47636"/>
              <a:lstStyle/>
              <a:p>
                <a:endParaRPr lang="sv-SE"/>
              </a:p>
            </p:txBody>
          </p:sp>
          <p:sp>
            <p:nvSpPr>
              <p:cNvPr id="47" name="Line 26"/>
              <p:cNvSpPr>
                <a:spLocks noChangeShapeType="1"/>
              </p:cNvSpPr>
              <p:nvPr/>
            </p:nvSpPr>
            <p:spPr bwMode="auto">
              <a:xfrm flipV="1">
                <a:off x="974" y="2540"/>
                <a:ext cx="1724" cy="182"/>
              </a:xfrm>
              <a:prstGeom prst="line">
                <a:avLst/>
              </a:prstGeom>
              <a:noFill/>
              <a:ln w="25400">
                <a:solidFill>
                  <a:schemeClr val="tx1"/>
                </a:solidFill>
                <a:round/>
                <a:headEnd/>
                <a:tailEnd/>
              </a:ln>
            </p:spPr>
            <p:txBody>
              <a:bodyPr lIns="95271" tIns="47636" rIns="95271" bIns="47636"/>
              <a:lstStyle/>
              <a:p>
                <a:endParaRPr lang="sv-SE"/>
              </a:p>
            </p:txBody>
          </p:sp>
          <p:sp>
            <p:nvSpPr>
              <p:cNvPr id="48" name="Line 27"/>
              <p:cNvSpPr>
                <a:spLocks noChangeShapeType="1"/>
              </p:cNvSpPr>
              <p:nvPr/>
            </p:nvSpPr>
            <p:spPr bwMode="auto">
              <a:xfrm>
                <a:off x="2698" y="2268"/>
                <a:ext cx="0" cy="272"/>
              </a:xfrm>
              <a:prstGeom prst="line">
                <a:avLst/>
              </a:prstGeom>
              <a:noFill/>
              <a:ln w="25400">
                <a:solidFill>
                  <a:schemeClr val="tx1"/>
                </a:solidFill>
                <a:round/>
                <a:headEnd/>
                <a:tailEnd/>
              </a:ln>
            </p:spPr>
            <p:txBody>
              <a:bodyPr lIns="95271" tIns="47636" rIns="95271" bIns="47636"/>
              <a:lstStyle/>
              <a:p>
                <a:endParaRPr lang="sv-SE"/>
              </a:p>
            </p:txBody>
          </p:sp>
          <p:sp>
            <p:nvSpPr>
              <p:cNvPr id="49" name="Text Box 28"/>
              <p:cNvSpPr txBox="1">
                <a:spLocks noChangeArrowheads="1"/>
              </p:cNvSpPr>
              <p:nvPr/>
            </p:nvSpPr>
            <p:spPr bwMode="auto">
              <a:xfrm>
                <a:off x="1971" y="1635"/>
                <a:ext cx="1125" cy="424"/>
              </a:xfrm>
              <a:prstGeom prst="rect">
                <a:avLst/>
              </a:prstGeom>
              <a:solidFill>
                <a:srgbClr val="FFFF99"/>
              </a:solidFill>
              <a:ln w="25400" algn="ctr">
                <a:solidFill>
                  <a:schemeClr val="tx1"/>
                </a:solidFill>
                <a:miter lim="800000"/>
                <a:headEnd/>
                <a:tailEnd/>
              </a:ln>
            </p:spPr>
            <p:txBody>
              <a:bodyPr wrap="square" lIns="87829" tIns="43914" rIns="87829" bIns="43914">
                <a:spAutoFit/>
              </a:bodyPr>
              <a:lstStyle/>
              <a:p>
                <a:pPr defTabSz="842963"/>
                <a:r>
                  <a:rPr lang="en-GB" sz="1000" b="1" dirty="0">
                    <a:solidFill>
                      <a:schemeClr val="tx1"/>
                    </a:solidFill>
                  </a:rPr>
                  <a:t>FHAST</a:t>
                </a:r>
              </a:p>
              <a:p>
                <a:pPr defTabSz="842963"/>
                <a:r>
                  <a:rPr lang="en-GB" sz="1000" b="1" dirty="0">
                    <a:solidFill>
                      <a:schemeClr val="tx1"/>
                    </a:solidFill>
                  </a:rPr>
                  <a:t>Filter</a:t>
                </a:r>
                <a:endParaRPr lang="sv-SE" sz="1000" b="1" dirty="0">
                  <a:solidFill>
                    <a:schemeClr val="tx1"/>
                  </a:solidFill>
                </a:endParaRPr>
              </a:p>
            </p:txBody>
          </p:sp>
        </p:grpSp>
        <p:sp>
          <p:nvSpPr>
            <p:cNvPr id="43" name="Line 29"/>
            <p:cNvSpPr>
              <a:spLocks noChangeShapeType="1"/>
            </p:cNvSpPr>
            <p:nvPr/>
          </p:nvSpPr>
          <p:spPr bwMode="auto">
            <a:xfrm flipV="1">
              <a:off x="753" y="607"/>
              <a:ext cx="1" cy="2028"/>
            </a:xfrm>
            <a:prstGeom prst="line">
              <a:avLst/>
            </a:prstGeom>
            <a:noFill/>
            <a:ln w="25400">
              <a:solidFill>
                <a:srgbClr val="FF0000"/>
              </a:solidFill>
              <a:round/>
              <a:headEnd/>
              <a:tailEnd/>
            </a:ln>
          </p:spPr>
          <p:txBody>
            <a:bodyPr lIns="95271" tIns="47636" rIns="95271" bIns="47636"/>
            <a:lstStyle/>
            <a:p>
              <a:endParaRPr lang="sv-SE"/>
            </a:p>
          </p:txBody>
        </p:sp>
        <p:sp>
          <p:nvSpPr>
            <p:cNvPr id="44" name="Text Box 30"/>
            <p:cNvSpPr txBox="1">
              <a:spLocks noChangeArrowheads="1"/>
            </p:cNvSpPr>
            <p:nvPr/>
          </p:nvSpPr>
          <p:spPr bwMode="auto">
            <a:xfrm>
              <a:off x="844" y="612"/>
              <a:ext cx="715" cy="125"/>
            </a:xfrm>
            <a:prstGeom prst="rect">
              <a:avLst/>
            </a:prstGeom>
            <a:solidFill>
              <a:srgbClr val="FFCC99"/>
            </a:solidFill>
            <a:ln w="25400" algn="ctr">
              <a:solidFill>
                <a:schemeClr val="accent2"/>
              </a:solidFill>
              <a:miter lim="800000"/>
              <a:headEnd/>
              <a:tailEnd/>
            </a:ln>
          </p:spPr>
          <p:txBody>
            <a:bodyPr wrap="square" lIns="87829" tIns="43914" rIns="87829" bIns="43914">
              <a:spAutoFit/>
            </a:bodyPr>
            <a:lstStyle/>
            <a:p>
              <a:pPr defTabSz="842963"/>
              <a:r>
                <a:rPr lang="en-GB" sz="800" b="1">
                  <a:solidFill>
                    <a:schemeClr val="tx1"/>
                  </a:solidFill>
                </a:rPr>
                <a:t>General Threshold</a:t>
              </a:r>
              <a:endParaRPr lang="sv-SE" sz="800" b="1">
                <a:solidFill>
                  <a:schemeClr val="tx1"/>
                </a:solidFill>
              </a:endParaRPr>
            </a:p>
          </p:txBody>
        </p:sp>
        <p:sp>
          <p:nvSpPr>
            <p:cNvPr id="45" name="Line 31"/>
            <p:cNvSpPr>
              <a:spLocks noChangeShapeType="1"/>
            </p:cNvSpPr>
            <p:nvPr/>
          </p:nvSpPr>
          <p:spPr bwMode="auto">
            <a:xfrm flipH="1">
              <a:off x="387" y="2484"/>
              <a:ext cx="1750" cy="1"/>
            </a:xfrm>
            <a:prstGeom prst="line">
              <a:avLst/>
            </a:prstGeom>
            <a:noFill/>
            <a:ln w="25400">
              <a:solidFill>
                <a:srgbClr val="FF9933"/>
              </a:solidFill>
              <a:prstDash val="dashDot"/>
              <a:round/>
              <a:headEnd/>
              <a:tailEnd/>
            </a:ln>
          </p:spPr>
          <p:txBody>
            <a:bodyPr lIns="95271" tIns="47636" rIns="95271" bIns="47636"/>
            <a:lstStyle/>
            <a:p>
              <a:endParaRPr lang="sv-SE"/>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dirty="0" smtClean="0"/>
              <a:t>Strong bottom echo</a:t>
            </a:r>
          </a:p>
        </p:txBody>
      </p:sp>
      <p:sp>
        <p:nvSpPr>
          <p:cNvPr id="13" name="Content Placeholder 12"/>
          <p:cNvSpPr>
            <a:spLocks noGrp="1"/>
          </p:cNvSpPr>
          <p:nvPr>
            <p:ph sz="half" idx="1"/>
          </p:nvPr>
        </p:nvSpPr>
        <p:spPr/>
        <p:txBody>
          <a:bodyPr/>
          <a:lstStyle/>
          <a:p>
            <a:r>
              <a:rPr lang="en-GB" dirty="0" smtClean="0"/>
              <a:t>Solution:</a:t>
            </a:r>
          </a:p>
          <a:p>
            <a:pPr lvl="1"/>
            <a:r>
              <a:rPr lang="en-GB" dirty="0" smtClean="0"/>
              <a:t>For free propagation tanks only configuration of gauge is possible. </a:t>
            </a:r>
            <a:br>
              <a:rPr lang="en-GB" dirty="0" smtClean="0"/>
            </a:br>
            <a:r>
              <a:rPr lang="en-GB" dirty="0" smtClean="0"/>
              <a:t>(Very unusual)</a:t>
            </a:r>
          </a:p>
          <a:p>
            <a:pPr lvl="1"/>
            <a:r>
              <a:rPr lang="en-GB" dirty="0" smtClean="0"/>
              <a:t>For Still pipe a deflection plate should be installed</a:t>
            </a:r>
            <a:endParaRPr lang="sv-SE" dirty="0" smtClean="0"/>
          </a:p>
        </p:txBody>
      </p:sp>
      <p:grpSp>
        <p:nvGrpSpPr>
          <p:cNvPr id="25" name="Group 3"/>
          <p:cNvGrpSpPr>
            <a:grpSpLocks/>
          </p:cNvGrpSpPr>
          <p:nvPr/>
        </p:nvGrpSpPr>
        <p:grpSpPr bwMode="auto">
          <a:xfrm>
            <a:off x="4860925" y="1484784"/>
            <a:ext cx="4283075" cy="4079875"/>
            <a:chOff x="158" y="618"/>
            <a:chExt cx="2722" cy="3402"/>
          </a:xfrm>
        </p:grpSpPr>
        <p:pic>
          <p:nvPicPr>
            <p:cNvPr id="26" name="Picture 4"/>
            <p:cNvPicPr>
              <a:picLocks noChangeAspect="1" noChangeArrowheads="1"/>
            </p:cNvPicPr>
            <p:nvPr/>
          </p:nvPicPr>
          <p:blipFill>
            <a:blip r:embed="rId3" cstate="print"/>
            <a:srcRect/>
            <a:stretch>
              <a:fillRect/>
            </a:stretch>
          </p:blipFill>
          <p:spPr bwMode="auto">
            <a:xfrm>
              <a:off x="295" y="618"/>
              <a:ext cx="2416" cy="3402"/>
            </a:xfrm>
            <a:prstGeom prst="rect">
              <a:avLst/>
            </a:prstGeom>
            <a:noFill/>
            <a:ln w="9525">
              <a:noFill/>
              <a:miter lim="800000"/>
              <a:headEnd/>
              <a:tailEnd/>
            </a:ln>
          </p:spPr>
        </p:pic>
        <p:graphicFrame>
          <p:nvGraphicFramePr>
            <p:cNvPr id="27" name="Object 5"/>
            <p:cNvGraphicFramePr>
              <a:graphicFrameLocks noChangeAspect="1"/>
            </p:cNvGraphicFramePr>
            <p:nvPr/>
          </p:nvGraphicFramePr>
          <p:xfrm>
            <a:off x="158" y="2208"/>
            <a:ext cx="838" cy="1812"/>
          </p:xfrm>
          <a:graphic>
            <a:graphicData uri="http://schemas.openxmlformats.org/presentationml/2006/ole">
              <p:oleObj spid="_x0000_s95240" name="Image" r:id="rId4" imgW="2031746" imgH="4393651" progId="">
                <p:embed/>
              </p:oleObj>
            </a:graphicData>
          </a:graphic>
        </p:graphicFrame>
        <p:graphicFrame>
          <p:nvGraphicFramePr>
            <p:cNvPr id="28" name="Object 6"/>
            <p:cNvGraphicFramePr>
              <a:graphicFrameLocks noChangeAspect="1"/>
            </p:cNvGraphicFramePr>
            <p:nvPr/>
          </p:nvGraphicFramePr>
          <p:xfrm>
            <a:off x="2049" y="2223"/>
            <a:ext cx="831" cy="1797"/>
          </p:xfrm>
          <a:graphic>
            <a:graphicData uri="http://schemas.openxmlformats.org/presentationml/2006/ole">
              <p:oleObj spid="_x0000_s95241" name="Image" r:id="rId5" imgW="2031746" imgH="4393651" progId="">
                <p:embed/>
              </p:oleObj>
            </a:graphicData>
          </a:graphic>
        </p:graphicFrame>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smtClean="0"/>
              <a:t>Contents</a:t>
            </a:r>
          </a:p>
        </p:txBody>
      </p:sp>
      <p:sp>
        <p:nvSpPr>
          <p:cNvPr id="28675" name="Rectangle 3"/>
          <p:cNvSpPr>
            <a:spLocks noGrp="1" noChangeArrowheads="1"/>
          </p:cNvSpPr>
          <p:nvPr>
            <p:ph sz="half" idx="1"/>
          </p:nvPr>
        </p:nvSpPr>
        <p:spPr/>
        <p:txBody>
          <a:bodyPr/>
          <a:lstStyle/>
          <a:p>
            <a:r>
              <a:rPr lang="en-US" sz="2000" dirty="0" smtClean="0"/>
              <a:t>Measuring issues</a:t>
            </a:r>
          </a:p>
          <a:p>
            <a:pPr lvl="1"/>
            <a:r>
              <a:rPr lang="en-US" sz="1800" dirty="0" smtClean="0"/>
              <a:t>Installation</a:t>
            </a:r>
          </a:p>
          <a:p>
            <a:pPr lvl="1"/>
            <a:r>
              <a:rPr lang="en-US" sz="1800" dirty="0" smtClean="0"/>
              <a:t>Process conditions</a:t>
            </a:r>
            <a:br>
              <a:rPr lang="en-US" sz="1800" dirty="0" smtClean="0"/>
            </a:br>
            <a:endParaRPr lang="en-US" sz="1800" dirty="0" smtClean="0"/>
          </a:p>
          <a:p>
            <a:r>
              <a:rPr lang="en-US" sz="2000" dirty="0" smtClean="0"/>
              <a:t>Communication</a:t>
            </a:r>
          </a:p>
          <a:p>
            <a:pPr lvl="1"/>
            <a:r>
              <a:rPr lang="en-US" sz="1800" dirty="0" smtClean="0"/>
              <a:t>Field and Host communication</a:t>
            </a:r>
          </a:p>
          <a:p>
            <a:pPr lvl="1"/>
            <a:r>
              <a:rPr lang="en-US" sz="1800" dirty="0" smtClean="0"/>
              <a:t>TRL/2 bus</a:t>
            </a:r>
            <a:br>
              <a:rPr lang="en-US" sz="1800" dirty="0" smtClean="0"/>
            </a:br>
            <a:endParaRPr lang="en-US" sz="1800" dirty="0" smtClean="0"/>
          </a:p>
          <a:p>
            <a:r>
              <a:rPr lang="en-US" sz="2000" dirty="0" smtClean="0"/>
              <a:t>Field devices</a:t>
            </a:r>
          </a:p>
          <a:p>
            <a:pPr lvl="1"/>
            <a:r>
              <a:rPr lang="en-US" sz="1800" dirty="0" smtClean="0"/>
              <a:t>Finding error codes</a:t>
            </a:r>
          </a:p>
          <a:p>
            <a:pPr lvl="1"/>
            <a:r>
              <a:rPr lang="en-US" sz="1800" dirty="0" smtClean="0"/>
              <a:t>Default loading </a:t>
            </a:r>
          </a:p>
          <a:p>
            <a:pPr lvl="1"/>
            <a:r>
              <a:rPr lang="en-US" sz="1800" dirty="0" smtClean="0"/>
              <a:t>Upgrade firmware</a:t>
            </a:r>
            <a:br>
              <a:rPr lang="en-US" sz="1800" dirty="0" smtClean="0"/>
            </a:br>
            <a:endParaRPr lang="en-US" sz="1800" dirty="0" smtClean="0"/>
          </a:p>
          <a:p>
            <a:endParaRPr lang="en-US" sz="2000" dirty="0" smtClean="0"/>
          </a:p>
          <a:p>
            <a:pPr lvl="1"/>
            <a:endParaRPr lang="en-US" sz="1800" dirty="0" smtClean="0"/>
          </a:p>
        </p:txBody>
      </p:sp>
      <p:sp>
        <p:nvSpPr>
          <p:cNvPr id="8" name="Content Placeholder 7"/>
          <p:cNvSpPr>
            <a:spLocks noGrp="1"/>
          </p:cNvSpPr>
          <p:nvPr>
            <p:ph sz="half" idx="2"/>
          </p:nvPr>
        </p:nvSpPr>
        <p:spPr/>
        <p:txBody>
          <a:bodyPr/>
          <a:lstStyle/>
          <a:p>
            <a:r>
              <a:rPr lang="sv-SE" sz="2000" dirty="0" smtClean="0"/>
              <a:t>TankMaster</a:t>
            </a:r>
          </a:p>
          <a:p>
            <a:pPr lvl="1"/>
            <a:r>
              <a:rPr lang="sv-SE" sz="1800" dirty="0" smtClean="0"/>
              <a:t>Missing input values</a:t>
            </a:r>
          </a:p>
          <a:p>
            <a:pPr lvl="1"/>
            <a:r>
              <a:rPr lang="sv-SE" sz="1800" dirty="0" smtClean="0"/>
              <a:t>Missing volume calculation</a:t>
            </a:r>
          </a:p>
          <a:p>
            <a:pPr lvl="1"/>
            <a:r>
              <a:rPr lang="sv-SE" sz="1800" dirty="0" smtClean="0"/>
              <a:t>Value status</a:t>
            </a:r>
          </a:p>
          <a:p>
            <a:pPr lvl="1"/>
            <a:r>
              <a:rPr lang="sv-SE" sz="1800" dirty="0" smtClean="0"/>
              <a:t>Upgrading TM</a:t>
            </a:r>
          </a:p>
          <a:p>
            <a:endParaRPr lang="sv-SE" sz="2000" dirty="0" smtClean="0"/>
          </a:p>
          <a:p>
            <a:r>
              <a:rPr lang="sv-SE" sz="2000" dirty="0" smtClean="0"/>
              <a:t>Service tools</a:t>
            </a:r>
          </a:p>
          <a:p>
            <a:pPr lvl="1"/>
            <a:r>
              <a:rPr lang="sv-SE" sz="1800" dirty="0" smtClean="0"/>
              <a:t>Hardware and software toolbox</a:t>
            </a:r>
            <a:br>
              <a:rPr lang="sv-SE" sz="1800" dirty="0" smtClean="0"/>
            </a:br>
            <a:endParaRPr lang="sv-SE" sz="1800" dirty="0" smtClean="0"/>
          </a:p>
          <a:p>
            <a:r>
              <a:rPr lang="sv-SE" sz="2000" dirty="0" smtClean="0"/>
              <a:t>Support from factory</a:t>
            </a:r>
          </a:p>
          <a:p>
            <a:pPr lvl="1"/>
            <a:r>
              <a:rPr lang="sv-SE" sz="1800" dirty="0" smtClean="0"/>
              <a:t>How to get information</a:t>
            </a:r>
          </a:p>
          <a:p>
            <a:pPr lvl="1"/>
            <a:r>
              <a:rPr lang="sv-SE" sz="1800" dirty="0" smtClean="0"/>
              <a:t>How to contact us</a:t>
            </a:r>
          </a:p>
          <a:p>
            <a:endParaRPr lang="sv-SE" sz="20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mtClean="0"/>
              <a:t>Strong bottom echo</a:t>
            </a:r>
          </a:p>
        </p:txBody>
      </p:sp>
      <p:sp>
        <p:nvSpPr>
          <p:cNvPr id="44036" name="Rectangle 9"/>
          <p:cNvSpPr>
            <a:spLocks noGrp="1" noChangeArrowheads="1"/>
          </p:cNvSpPr>
          <p:nvPr>
            <p:ph idx="1"/>
          </p:nvPr>
        </p:nvSpPr>
        <p:spPr/>
        <p:txBody>
          <a:bodyPr/>
          <a:lstStyle/>
          <a:p>
            <a:r>
              <a:rPr lang="en-US" sz="2400" dirty="0" smtClean="0"/>
              <a:t>Solution: </a:t>
            </a:r>
          </a:p>
          <a:p>
            <a:pPr lvl="1"/>
            <a:r>
              <a:rPr lang="en-US" sz="1800" dirty="0" smtClean="0"/>
              <a:t>For free propagation tanks only configuration of gauge is possible. </a:t>
            </a:r>
            <a:br>
              <a:rPr lang="en-US" sz="1800" dirty="0" smtClean="0"/>
            </a:br>
            <a:r>
              <a:rPr lang="en-US" sz="1800" dirty="0" smtClean="0"/>
              <a:t>(Very unusual)</a:t>
            </a:r>
          </a:p>
          <a:p>
            <a:pPr lvl="1"/>
            <a:r>
              <a:rPr lang="en-US" sz="1800" dirty="0" smtClean="0"/>
              <a:t>For Still pipe a deflection plate should be installed</a:t>
            </a:r>
          </a:p>
          <a:p>
            <a:pPr lvl="1"/>
            <a:endParaRPr lang="en-US" sz="2000" dirty="0" smtClean="0"/>
          </a:p>
          <a:p>
            <a:pPr lvl="1"/>
            <a:endParaRPr lang="en-US" sz="2000" dirty="0" smtClean="0"/>
          </a:p>
          <a:p>
            <a:endParaRPr lang="en-US" sz="2400" dirty="0" smtClean="0"/>
          </a:p>
          <a:p>
            <a:endParaRPr lang="en-US" sz="2400" dirty="0" smtClean="0"/>
          </a:p>
        </p:txBody>
      </p:sp>
      <p:pic>
        <p:nvPicPr>
          <p:cNvPr id="44035" name="Picture 4"/>
          <p:cNvPicPr>
            <a:picLocks noChangeAspect="1" noChangeArrowheads="1"/>
          </p:cNvPicPr>
          <p:nvPr/>
        </p:nvPicPr>
        <p:blipFill>
          <a:blip r:embed="rId2" cstate="print"/>
          <a:srcRect/>
          <a:stretch>
            <a:fillRect/>
          </a:stretch>
        </p:blipFill>
        <p:spPr bwMode="auto">
          <a:xfrm>
            <a:off x="2047031" y="3212976"/>
            <a:ext cx="5117257" cy="3049789"/>
          </a:xfrm>
          <a:prstGeom prst="rect">
            <a:avLst/>
          </a:prstGeom>
          <a:noFill/>
          <a:ln w="9525">
            <a:noFill/>
            <a:miter lim="800000"/>
            <a:headEnd/>
            <a:tailEnd/>
          </a:ln>
        </p:spPr>
      </p:pic>
      <p:sp>
        <p:nvSpPr>
          <p:cNvPr id="44037" name="Text Box 10"/>
          <p:cNvSpPr txBox="1">
            <a:spLocks noChangeArrowheads="1"/>
          </p:cNvSpPr>
          <p:nvPr/>
        </p:nvSpPr>
        <p:spPr bwMode="auto">
          <a:xfrm rot="19844816">
            <a:off x="343929" y="4101347"/>
            <a:ext cx="4379493" cy="523204"/>
          </a:xfrm>
          <a:prstGeom prst="rect">
            <a:avLst/>
          </a:prstGeom>
          <a:noFill/>
          <a:ln w="9525">
            <a:noFill/>
            <a:miter lim="800000"/>
            <a:headEnd/>
            <a:tailEnd/>
          </a:ln>
        </p:spPr>
        <p:txBody>
          <a:bodyPr wrap="square" lIns="91425" tIns="45712" rIns="91425" bIns="45712">
            <a:spAutoFit/>
          </a:bodyPr>
          <a:lstStyle/>
          <a:p>
            <a:pPr>
              <a:spcBef>
                <a:spcPct val="50000"/>
              </a:spcBef>
            </a:pPr>
            <a:r>
              <a:rPr lang="sv-SE" sz="2800" b="1" dirty="0">
                <a:solidFill>
                  <a:schemeClr val="tx1"/>
                </a:solidFill>
                <a:latin typeface="Arial" charset="0"/>
              </a:rPr>
              <a:t>Before deflection plate</a:t>
            </a:r>
            <a:endParaRPr lang="en-US" sz="2800" b="1" dirty="0">
              <a:solidFill>
                <a:schemeClr val="tx1"/>
              </a:solidFill>
              <a:latin typeface="Arial" charset="0"/>
            </a:endParaRPr>
          </a:p>
        </p:txBody>
      </p:sp>
      <p:sp>
        <p:nvSpPr>
          <p:cNvPr id="44038" name="Text Box 11"/>
          <p:cNvSpPr txBox="1">
            <a:spLocks noChangeArrowheads="1"/>
          </p:cNvSpPr>
          <p:nvPr/>
        </p:nvSpPr>
        <p:spPr bwMode="auto">
          <a:xfrm>
            <a:off x="1403648" y="2755776"/>
            <a:ext cx="6692900" cy="457200"/>
          </a:xfrm>
          <a:prstGeom prst="rect">
            <a:avLst/>
          </a:prstGeom>
          <a:noFill/>
          <a:ln w="9525">
            <a:noFill/>
            <a:miter lim="800000"/>
            <a:headEnd/>
            <a:tailEnd/>
          </a:ln>
        </p:spPr>
        <p:txBody>
          <a:bodyPr lIns="91425" tIns="45712" rIns="91425" bIns="45712">
            <a:spAutoFit/>
          </a:bodyPr>
          <a:lstStyle/>
          <a:p>
            <a:pPr>
              <a:spcBef>
                <a:spcPct val="50000"/>
              </a:spcBef>
            </a:pPr>
            <a:r>
              <a:rPr lang="sv-SE" u="sng" dirty="0">
                <a:latin typeface="Arial" charset="0"/>
              </a:rPr>
              <a:t>Still pipe installation</a:t>
            </a:r>
            <a:endParaRPr lang="en-US" u="sng" dirty="0">
              <a:latin typeface="Arial"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smtClean="0"/>
              <a:t>Strong bottom echo</a:t>
            </a:r>
          </a:p>
        </p:txBody>
      </p:sp>
      <p:sp>
        <p:nvSpPr>
          <p:cNvPr id="4100" name="Rectangle 4"/>
          <p:cNvSpPr>
            <a:spLocks noGrp="1" noChangeArrowheads="1"/>
          </p:cNvSpPr>
          <p:nvPr>
            <p:ph idx="1"/>
          </p:nvPr>
        </p:nvSpPr>
        <p:spPr/>
        <p:txBody>
          <a:bodyPr/>
          <a:lstStyle/>
          <a:p>
            <a:r>
              <a:rPr lang="en-US" sz="2400" dirty="0" smtClean="0"/>
              <a:t>Solution:</a:t>
            </a:r>
          </a:p>
          <a:p>
            <a:pPr lvl="1"/>
            <a:r>
              <a:rPr lang="en-US" sz="1800" dirty="0" smtClean="0"/>
              <a:t>For free propagation tanks only configuration of gauge is possible. </a:t>
            </a:r>
            <a:br>
              <a:rPr lang="en-US" sz="1800" dirty="0" smtClean="0"/>
            </a:br>
            <a:r>
              <a:rPr lang="en-US" sz="1800" dirty="0" smtClean="0"/>
              <a:t>(Very unusual)</a:t>
            </a:r>
          </a:p>
          <a:p>
            <a:pPr lvl="1"/>
            <a:r>
              <a:rPr lang="en-US" sz="1800" dirty="0" smtClean="0"/>
              <a:t>For Still pipe a deflection plate should be installed</a:t>
            </a:r>
          </a:p>
          <a:p>
            <a:pPr lvl="1"/>
            <a:endParaRPr lang="en-US" sz="2000" dirty="0" smtClean="0"/>
          </a:p>
          <a:p>
            <a:pPr lvl="1"/>
            <a:endParaRPr lang="en-US" sz="2000" dirty="0" smtClean="0"/>
          </a:p>
          <a:p>
            <a:endParaRPr lang="en-US" sz="2400" dirty="0" smtClean="0"/>
          </a:p>
          <a:p>
            <a:endParaRPr lang="en-US" sz="2400" dirty="0" smtClean="0"/>
          </a:p>
        </p:txBody>
      </p:sp>
      <p:graphicFrame>
        <p:nvGraphicFramePr>
          <p:cNvPr id="96259" name="Object 6"/>
          <p:cNvGraphicFramePr>
            <a:graphicFrameLocks noChangeAspect="1"/>
          </p:cNvGraphicFramePr>
          <p:nvPr/>
        </p:nvGraphicFramePr>
        <p:xfrm>
          <a:off x="2038350" y="3213100"/>
          <a:ext cx="5124450" cy="3052763"/>
        </p:xfrm>
        <a:graphic>
          <a:graphicData uri="http://schemas.openxmlformats.org/presentationml/2006/ole">
            <p:oleObj spid="_x0000_s96259" name="Bitmap Image" r:id="rId3" imgW="6733333" imgH="4009524" progId="PBrush">
              <p:embed/>
            </p:oleObj>
          </a:graphicData>
        </a:graphic>
      </p:graphicFrame>
      <p:sp>
        <p:nvSpPr>
          <p:cNvPr id="12" name="Text Box 11"/>
          <p:cNvSpPr txBox="1">
            <a:spLocks noChangeArrowheads="1"/>
          </p:cNvSpPr>
          <p:nvPr/>
        </p:nvSpPr>
        <p:spPr bwMode="auto">
          <a:xfrm>
            <a:off x="1403648" y="2755776"/>
            <a:ext cx="6692900" cy="457200"/>
          </a:xfrm>
          <a:prstGeom prst="rect">
            <a:avLst/>
          </a:prstGeom>
          <a:noFill/>
          <a:ln w="9525">
            <a:noFill/>
            <a:miter lim="800000"/>
            <a:headEnd/>
            <a:tailEnd/>
          </a:ln>
        </p:spPr>
        <p:txBody>
          <a:bodyPr lIns="91425" tIns="45712" rIns="91425" bIns="45712">
            <a:spAutoFit/>
          </a:bodyPr>
          <a:lstStyle/>
          <a:p>
            <a:pPr>
              <a:spcBef>
                <a:spcPct val="50000"/>
              </a:spcBef>
            </a:pPr>
            <a:r>
              <a:rPr lang="sv-SE" u="sng" dirty="0">
                <a:latin typeface="Arial" charset="0"/>
              </a:rPr>
              <a:t>Still pipe installation</a:t>
            </a:r>
            <a:endParaRPr lang="en-US" u="sng" dirty="0">
              <a:latin typeface="Arial" charset="0"/>
            </a:endParaRPr>
          </a:p>
        </p:txBody>
      </p:sp>
      <p:sp>
        <p:nvSpPr>
          <p:cNvPr id="13" name="Text Box 10"/>
          <p:cNvSpPr txBox="1">
            <a:spLocks noChangeArrowheads="1"/>
          </p:cNvSpPr>
          <p:nvPr/>
        </p:nvSpPr>
        <p:spPr bwMode="auto">
          <a:xfrm rot="19844816">
            <a:off x="343929" y="4101347"/>
            <a:ext cx="4379493" cy="523204"/>
          </a:xfrm>
          <a:prstGeom prst="rect">
            <a:avLst/>
          </a:prstGeom>
          <a:noFill/>
          <a:ln w="9525">
            <a:noFill/>
            <a:miter lim="800000"/>
            <a:headEnd/>
            <a:tailEnd/>
          </a:ln>
        </p:spPr>
        <p:txBody>
          <a:bodyPr wrap="square" lIns="91425" tIns="45712" rIns="91425" bIns="45712">
            <a:spAutoFit/>
          </a:bodyPr>
          <a:lstStyle/>
          <a:p>
            <a:pPr>
              <a:spcBef>
                <a:spcPct val="50000"/>
              </a:spcBef>
            </a:pPr>
            <a:r>
              <a:rPr lang="sv-SE" sz="2800" b="1" dirty="0" smtClean="0">
                <a:solidFill>
                  <a:schemeClr val="tx1"/>
                </a:solidFill>
                <a:latin typeface="Arial" charset="0"/>
              </a:rPr>
              <a:t>After deflection </a:t>
            </a:r>
            <a:r>
              <a:rPr lang="sv-SE" sz="2800" b="1" dirty="0">
                <a:solidFill>
                  <a:schemeClr val="tx1"/>
                </a:solidFill>
                <a:latin typeface="Arial" charset="0"/>
              </a:rPr>
              <a:t>plate</a:t>
            </a:r>
            <a:endParaRPr lang="en-US" sz="2800" b="1" dirty="0">
              <a:solidFill>
                <a:schemeClr val="tx1"/>
              </a:solidFill>
              <a:latin typeface="Arial"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smtClean="0"/>
              <a:t>Tank Environment</a:t>
            </a:r>
          </a:p>
        </p:txBody>
      </p:sp>
      <p:sp>
        <p:nvSpPr>
          <p:cNvPr id="45059" name="Rectangle 3"/>
          <p:cNvSpPr>
            <a:spLocks noGrp="1" noChangeArrowheads="1"/>
          </p:cNvSpPr>
          <p:nvPr>
            <p:ph idx="1"/>
          </p:nvPr>
        </p:nvSpPr>
        <p:spPr/>
        <p:txBody>
          <a:bodyPr/>
          <a:lstStyle/>
          <a:p>
            <a:r>
              <a:rPr lang="en-US" sz="2000" dirty="0" smtClean="0"/>
              <a:t>There are many different process conditions in a tank which can affect the measurement.</a:t>
            </a:r>
          </a:p>
          <a:p>
            <a:r>
              <a:rPr lang="en-US" sz="2000" dirty="0" smtClean="0"/>
              <a:t>Rex and Pro has several software functions in order to handle these conditions</a:t>
            </a:r>
          </a:p>
          <a:p>
            <a:pPr lvl="1"/>
            <a:r>
              <a:rPr lang="en-US" sz="1800" dirty="0" smtClean="0"/>
              <a:t>Disturbing echoes	       : Gauge avoids to lock on false echoes</a:t>
            </a:r>
          </a:p>
          <a:p>
            <a:pPr lvl="1"/>
            <a:r>
              <a:rPr lang="en-US" sz="1800" dirty="0" smtClean="0"/>
              <a:t>Foam		       : Gauge much more stable for erratic changes in 			         level</a:t>
            </a:r>
          </a:p>
          <a:p>
            <a:pPr lvl="1"/>
            <a:r>
              <a:rPr lang="en-US" sz="1800" dirty="0" smtClean="0"/>
              <a:t>Turbulent surface	       : Gauge much more tolerant for weak echoes</a:t>
            </a:r>
          </a:p>
          <a:p>
            <a:pPr lvl="1"/>
            <a:r>
              <a:rPr lang="en-US" sz="1800" dirty="0" smtClean="0"/>
              <a:t>Double surface	       : Gauge can track lower or upper surface</a:t>
            </a:r>
          </a:p>
          <a:p>
            <a:pPr lvl="1"/>
            <a:r>
              <a:rPr lang="en-US" sz="1800" dirty="0" smtClean="0"/>
              <a:t>Double bounces	       : Gauge does not lock on double bounces</a:t>
            </a:r>
          </a:p>
          <a:p>
            <a:pPr lvl="1"/>
            <a:r>
              <a:rPr lang="en-US" sz="1800" dirty="0" smtClean="0"/>
              <a:t>Vapor		       : Gauge can make correction for vapor influence 			         (LPG)</a:t>
            </a:r>
          </a:p>
          <a:p>
            <a:pPr lvl="1"/>
            <a:r>
              <a:rPr lang="en-US" sz="1800" dirty="0" smtClean="0"/>
              <a:t>Special correction table : Gauge can make a level correction due to 			         movements in tank</a:t>
            </a:r>
          </a:p>
          <a:p>
            <a:pPr lvl="1"/>
            <a:r>
              <a:rPr lang="en-US" sz="1800" dirty="0" smtClean="0"/>
              <a:t>And more....</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7285" name="Picture 5"/>
          <p:cNvPicPr>
            <a:picLocks noChangeAspect="1" noChangeArrowheads="1"/>
          </p:cNvPicPr>
          <p:nvPr/>
        </p:nvPicPr>
        <p:blipFill>
          <a:blip r:embed="rId3" cstate="print"/>
          <a:srcRect/>
          <a:stretch>
            <a:fillRect/>
          </a:stretch>
        </p:blipFill>
        <p:spPr bwMode="auto">
          <a:xfrm>
            <a:off x="2195736" y="2204864"/>
            <a:ext cx="4292600" cy="3340100"/>
          </a:xfrm>
          <a:prstGeom prst="rect">
            <a:avLst/>
          </a:prstGeom>
          <a:noFill/>
          <a:ln w="9525">
            <a:noFill/>
            <a:miter lim="800000"/>
            <a:headEnd/>
            <a:tailEnd/>
          </a:ln>
        </p:spPr>
      </p:pic>
      <p:sp>
        <p:nvSpPr>
          <p:cNvPr id="416770" name="Rectangle 2"/>
          <p:cNvSpPr>
            <a:spLocks noGrp="1" noChangeArrowheads="1"/>
          </p:cNvSpPr>
          <p:nvPr>
            <p:ph type="title"/>
          </p:nvPr>
        </p:nvSpPr>
        <p:spPr/>
        <p:txBody>
          <a:bodyPr/>
          <a:lstStyle/>
          <a:p>
            <a:r>
              <a:rPr lang="en-US" smtClean="0"/>
              <a:t>Tank Environment</a:t>
            </a:r>
          </a:p>
        </p:txBody>
      </p:sp>
      <p:sp>
        <p:nvSpPr>
          <p:cNvPr id="5124" name="Text Box 8"/>
          <p:cNvSpPr txBox="1">
            <a:spLocks noChangeArrowheads="1"/>
          </p:cNvSpPr>
          <p:nvPr/>
        </p:nvSpPr>
        <p:spPr bwMode="auto">
          <a:xfrm>
            <a:off x="3347864" y="1700808"/>
            <a:ext cx="2057400" cy="396875"/>
          </a:xfrm>
          <a:prstGeom prst="rect">
            <a:avLst/>
          </a:prstGeom>
          <a:noFill/>
          <a:ln w="9525">
            <a:noFill/>
            <a:miter lim="800000"/>
            <a:headEnd/>
            <a:tailEnd/>
          </a:ln>
        </p:spPr>
        <p:txBody>
          <a:bodyPr lIns="91425" tIns="45712" rIns="91425" bIns="45712">
            <a:spAutoFit/>
          </a:bodyPr>
          <a:lstStyle/>
          <a:p>
            <a:pPr>
              <a:spcBef>
                <a:spcPct val="50000"/>
              </a:spcBef>
            </a:pPr>
            <a:r>
              <a:rPr lang="sv-SE" sz="2000" dirty="0">
                <a:solidFill>
                  <a:schemeClr val="tx1"/>
                </a:solidFill>
              </a:rPr>
              <a:t>Double surface</a:t>
            </a:r>
            <a:endParaRPr lang="en-US" sz="2000" dirty="0">
              <a:solidFill>
                <a:schemeClr val="tx1"/>
              </a:solidFill>
            </a:endParaRPr>
          </a:p>
        </p:txBody>
      </p:sp>
      <p:pic>
        <p:nvPicPr>
          <p:cNvPr id="13" name="Picture 4" descr="V:\Land_Div\Pictures\Raptor\Illustrations_system components\5900_Head\5900_head_lowres.png"/>
          <p:cNvPicPr>
            <a:picLocks noChangeAspect="1" noChangeArrowheads="1"/>
          </p:cNvPicPr>
          <p:nvPr/>
        </p:nvPicPr>
        <p:blipFill>
          <a:blip r:embed="rId4" cstate="print"/>
          <a:srcRect/>
          <a:stretch>
            <a:fillRect/>
          </a:stretch>
        </p:blipFill>
        <p:spPr bwMode="auto">
          <a:xfrm>
            <a:off x="4202529" y="2616200"/>
            <a:ext cx="297463" cy="380752"/>
          </a:xfrm>
          <a:prstGeom prst="rect">
            <a:avLst/>
          </a:prstGeom>
          <a:noFill/>
        </p:spPr>
      </p:pic>
      <p:sp>
        <p:nvSpPr>
          <p:cNvPr id="15" name="TextBox 14"/>
          <p:cNvSpPr txBox="1"/>
          <p:nvPr/>
        </p:nvSpPr>
        <p:spPr>
          <a:xfrm>
            <a:off x="3851920" y="3697287"/>
            <a:ext cx="1008112" cy="276999"/>
          </a:xfrm>
          <a:prstGeom prst="rect">
            <a:avLst/>
          </a:prstGeom>
          <a:noFill/>
        </p:spPr>
        <p:txBody>
          <a:bodyPr wrap="square" rtlCol="0">
            <a:spAutoFit/>
          </a:bodyPr>
          <a:lstStyle/>
          <a:p>
            <a:r>
              <a:rPr lang="sv-SE" sz="1200" dirty="0" smtClean="0"/>
              <a:t>Product 2</a:t>
            </a:r>
            <a:endParaRPr lang="sv-SE" sz="1200" dirty="0"/>
          </a:p>
        </p:txBody>
      </p:sp>
      <p:sp>
        <p:nvSpPr>
          <p:cNvPr id="16" name="TextBox 15"/>
          <p:cNvSpPr txBox="1"/>
          <p:nvPr/>
        </p:nvSpPr>
        <p:spPr>
          <a:xfrm>
            <a:off x="3851920" y="4088105"/>
            <a:ext cx="1008112" cy="276999"/>
          </a:xfrm>
          <a:prstGeom prst="rect">
            <a:avLst/>
          </a:prstGeom>
          <a:noFill/>
        </p:spPr>
        <p:txBody>
          <a:bodyPr wrap="square" rtlCol="0">
            <a:spAutoFit/>
          </a:bodyPr>
          <a:lstStyle/>
          <a:p>
            <a:r>
              <a:rPr lang="sv-SE" sz="1200" dirty="0" smtClean="0"/>
              <a:t>Product 1</a:t>
            </a:r>
            <a:endParaRPr lang="sv-SE" sz="1200" dirty="0"/>
          </a:p>
        </p:txBody>
      </p:sp>
      <p:sp>
        <p:nvSpPr>
          <p:cNvPr id="17" name="TextBox 16"/>
          <p:cNvSpPr txBox="1"/>
          <p:nvPr/>
        </p:nvSpPr>
        <p:spPr>
          <a:xfrm>
            <a:off x="323528" y="3584049"/>
            <a:ext cx="1800200" cy="276999"/>
          </a:xfrm>
          <a:prstGeom prst="rect">
            <a:avLst/>
          </a:prstGeom>
          <a:noFill/>
        </p:spPr>
        <p:txBody>
          <a:bodyPr wrap="square" rtlCol="0">
            <a:spAutoFit/>
          </a:bodyPr>
          <a:lstStyle/>
          <a:p>
            <a:r>
              <a:rPr lang="sv-SE" sz="1200" dirty="0" smtClean="0"/>
              <a:t>Upper surface level</a:t>
            </a:r>
            <a:endParaRPr lang="sv-SE" sz="1200" dirty="0"/>
          </a:p>
        </p:txBody>
      </p:sp>
      <p:sp>
        <p:nvSpPr>
          <p:cNvPr id="18" name="TextBox 17"/>
          <p:cNvSpPr txBox="1"/>
          <p:nvPr/>
        </p:nvSpPr>
        <p:spPr>
          <a:xfrm>
            <a:off x="323528" y="3872081"/>
            <a:ext cx="1800200" cy="276999"/>
          </a:xfrm>
          <a:prstGeom prst="rect">
            <a:avLst/>
          </a:prstGeom>
          <a:noFill/>
        </p:spPr>
        <p:txBody>
          <a:bodyPr wrap="square" rtlCol="0">
            <a:spAutoFit/>
          </a:bodyPr>
          <a:lstStyle/>
          <a:p>
            <a:r>
              <a:rPr lang="sv-SE" sz="1200" dirty="0" smtClean="0"/>
              <a:t>Lower surface level</a:t>
            </a:r>
            <a:endParaRPr lang="sv-SE" sz="1200" dirty="0"/>
          </a:p>
        </p:txBody>
      </p:sp>
      <p:cxnSp>
        <p:nvCxnSpPr>
          <p:cNvPr id="20" name="Straight Arrow Connector 19"/>
          <p:cNvCxnSpPr/>
          <p:nvPr/>
        </p:nvCxnSpPr>
        <p:spPr bwMode="auto">
          <a:xfrm>
            <a:off x="1979712" y="3717032"/>
            <a:ext cx="432048" cy="1588"/>
          </a:xfrm>
          <a:prstGeom prst="straightConnector1">
            <a:avLst/>
          </a:prstGeom>
          <a:noFill/>
          <a:ln w="9525" cap="flat" cmpd="sng" algn="ctr">
            <a:solidFill>
              <a:srgbClr val="000000"/>
            </a:solidFill>
            <a:prstDash val="solid"/>
            <a:round/>
            <a:headEnd type="none" w="med" len="med"/>
            <a:tailEnd type="triangle"/>
          </a:ln>
          <a:effectLst/>
        </p:spPr>
      </p:cxnSp>
      <p:cxnSp>
        <p:nvCxnSpPr>
          <p:cNvPr id="23" name="Straight Arrow Connector 22"/>
          <p:cNvCxnSpPr/>
          <p:nvPr/>
        </p:nvCxnSpPr>
        <p:spPr bwMode="auto">
          <a:xfrm>
            <a:off x="1979712" y="4005064"/>
            <a:ext cx="432048" cy="1588"/>
          </a:xfrm>
          <a:prstGeom prst="straightConnector1">
            <a:avLst/>
          </a:prstGeom>
          <a:noFill/>
          <a:ln w="9525" cap="flat" cmpd="sng" algn="ctr">
            <a:solidFill>
              <a:srgbClr val="000000"/>
            </a:solidFill>
            <a:prstDash val="solid"/>
            <a:round/>
            <a:headEnd type="none" w="med" len="med"/>
            <a:tailEnd type="triangle"/>
          </a:ln>
          <a:effectLst/>
        </p:spPr>
      </p:cxn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smtClean="0"/>
              <a:t>Tank Environment</a:t>
            </a:r>
          </a:p>
        </p:txBody>
      </p:sp>
      <p:sp>
        <p:nvSpPr>
          <p:cNvPr id="6148" name="Rectangle 3"/>
          <p:cNvSpPr>
            <a:spLocks noGrp="1" noChangeArrowheads="1"/>
          </p:cNvSpPr>
          <p:nvPr>
            <p:ph idx="1"/>
          </p:nvPr>
        </p:nvSpPr>
        <p:spPr/>
        <p:txBody>
          <a:bodyPr/>
          <a:lstStyle/>
          <a:p>
            <a:r>
              <a:rPr lang="en-US" smtClean="0"/>
              <a:t>Tracking example when Tank bottom is not visible</a:t>
            </a:r>
          </a:p>
        </p:txBody>
      </p:sp>
      <p:graphicFrame>
        <p:nvGraphicFramePr>
          <p:cNvPr id="6146" name="Object 4"/>
          <p:cNvGraphicFramePr>
            <a:graphicFrameLocks noChangeAspect="1"/>
          </p:cNvGraphicFramePr>
          <p:nvPr/>
        </p:nvGraphicFramePr>
        <p:xfrm>
          <a:off x="780727" y="1700808"/>
          <a:ext cx="7771177" cy="4536504"/>
        </p:xfrm>
        <a:graphic>
          <a:graphicData uri="http://schemas.openxmlformats.org/presentationml/2006/ole">
            <p:oleObj spid="_x0000_s98306" name="Picture" r:id="rId3" imgW="6391440" imgH="3529800" progId="Word.Picture.8">
              <p:embed/>
            </p:oleObj>
          </a:graphicData>
        </a:graphic>
      </p:graphicFrame>
    </p:spTree>
  </p:cSld>
  <p:clrMapOvr>
    <a:masterClrMapping/>
  </p:clrMapOvr>
  <p:transition>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smtClean="0"/>
              <a:t>Gauge is not tracking the level…</a:t>
            </a:r>
          </a:p>
        </p:txBody>
      </p:sp>
      <p:sp>
        <p:nvSpPr>
          <p:cNvPr id="46083" name="Rectangle 3"/>
          <p:cNvSpPr>
            <a:spLocks noGrp="1" noChangeArrowheads="1"/>
          </p:cNvSpPr>
          <p:nvPr>
            <p:ph idx="1"/>
          </p:nvPr>
        </p:nvSpPr>
        <p:spPr/>
        <p:txBody>
          <a:bodyPr/>
          <a:lstStyle/>
          <a:p>
            <a:r>
              <a:rPr lang="en-US" sz="2400" dirty="0" smtClean="0"/>
              <a:t>The level is still but the gauge is showing error:</a:t>
            </a:r>
          </a:p>
          <a:p>
            <a:pPr lvl="1"/>
            <a:r>
              <a:rPr lang="en-US" sz="2000" dirty="0" smtClean="0"/>
              <a:t>Look at the spectra</a:t>
            </a:r>
          </a:p>
          <a:p>
            <a:pPr lvl="2"/>
            <a:r>
              <a:rPr lang="en-US" sz="1800" dirty="0" smtClean="0"/>
              <a:t>It might be necessary to decrease general amplitude if amplitude from surface echo is close or lower than general threshold</a:t>
            </a:r>
          </a:p>
          <a:p>
            <a:r>
              <a:rPr lang="en-US" sz="2400" dirty="0" smtClean="0"/>
              <a:t>The actual level is moving but the gauge not:</a:t>
            </a:r>
          </a:p>
          <a:p>
            <a:pPr lvl="1"/>
            <a:r>
              <a:rPr lang="en-US" sz="2000" dirty="0" smtClean="0"/>
              <a:t>The gauge has probably locked on a disturbing echo</a:t>
            </a:r>
          </a:p>
          <a:p>
            <a:r>
              <a:rPr lang="en-US" sz="2400" dirty="0" smtClean="0"/>
              <a:t>Echo lost below “0”</a:t>
            </a:r>
          </a:p>
          <a:p>
            <a:pPr lvl="1"/>
            <a:r>
              <a:rPr lang="en-US" sz="2000" dirty="0" smtClean="0"/>
              <a:t>Check if level/tank bottom is below R+C distance, increase C distance</a:t>
            </a:r>
          </a:p>
          <a:p>
            <a:pPr lvl="1"/>
            <a:r>
              <a:rPr lang="en-US" sz="2000" dirty="0" smtClean="0"/>
              <a:t>“Normal error” due to round bottom, use empty tank handling</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mtClean="0"/>
              <a:t>Unstable level</a:t>
            </a:r>
          </a:p>
        </p:txBody>
      </p:sp>
      <p:sp>
        <p:nvSpPr>
          <p:cNvPr id="47107" name="Rectangle 3"/>
          <p:cNvSpPr>
            <a:spLocks noGrp="1" noChangeArrowheads="1"/>
          </p:cNvSpPr>
          <p:nvPr>
            <p:ph idx="1"/>
          </p:nvPr>
        </p:nvSpPr>
        <p:spPr/>
        <p:txBody>
          <a:bodyPr/>
          <a:lstStyle/>
          <a:p>
            <a:r>
              <a:rPr lang="en-US" sz="2400" dirty="0" smtClean="0"/>
              <a:t>The accuracy can be affected in a number of ways – most of the time the gauge is measuring correctly…</a:t>
            </a:r>
          </a:p>
          <a:p>
            <a:pPr lvl="1"/>
            <a:r>
              <a:rPr lang="en-US" sz="2000" dirty="0" smtClean="0"/>
              <a:t>General threshold might need to be increased if the gauge picks up noise</a:t>
            </a:r>
          </a:p>
          <a:p>
            <a:pPr lvl="1"/>
            <a:r>
              <a:rPr lang="en-US" sz="2000" dirty="0" smtClean="0"/>
              <a:t>Foam islands can make the level jump when foam is passing under the antenna.</a:t>
            </a:r>
          </a:p>
          <a:p>
            <a:pPr lvl="1"/>
            <a:r>
              <a:rPr lang="en-US" sz="2000" dirty="0" smtClean="0"/>
              <a:t>Double surface is making the gauge jump between upper and lower echo</a:t>
            </a:r>
          </a:p>
          <a:p>
            <a:pPr lvl="1"/>
            <a:r>
              <a:rPr lang="en-US" sz="2000" dirty="0" smtClean="0"/>
              <a:t>The tank can be moving due to instable roofs, strong winds</a:t>
            </a:r>
          </a:p>
          <a:p>
            <a:pPr lvl="1"/>
            <a:r>
              <a:rPr lang="en-US" sz="2000" dirty="0" smtClean="0"/>
              <a:t>There is gas in the product</a:t>
            </a:r>
          </a:p>
          <a:p>
            <a:pPr lvl="1"/>
            <a:r>
              <a:rPr lang="en-US" sz="2000" dirty="0" smtClean="0"/>
              <a:t>There is a disturbance echo close to the surface echo</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Disturbing </a:t>
            </a:r>
            <a:r>
              <a:rPr lang="en-US" dirty="0" smtClean="0"/>
              <a:t>echoes</a:t>
            </a:r>
          </a:p>
        </p:txBody>
      </p:sp>
      <p:sp>
        <p:nvSpPr>
          <p:cNvPr id="7172" name="Rectangle 3"/>
          <p:cNvSpPr>
            <a:spLocks noGrp="1" noChangeArrowheads="1"/>
          </p:cNvSpPr>
          <p:nvPr>
            <p:ph idx="1"/>
          </p:nvPr>
        </p:nvSpPr>
        <p:spPr/>
        <p:txBody>
          <a:bodyPr/>
          <a:lstStyle/>
          <a:p>
            <a:r>
              <a:rPr lang="en-US" sz="1800" dirty="0" smtClean="0"/>
              <a:t>The gauge can not see the difference between a </a:t>
            </a:r>
            <a:r>
              <a:rPr lang="en-US" sz="1800" dirty="0" smtClean="0"/>
              <a:t>disturbing </a:t>
            </a:r>
            <a:r>
              <a:rPr lang="en-US" sz="1800" dirty="0" smtClean="0"/>
              <a:t>echo and a product echo</a:t>
            </a:r>
          </a:p>
          <a:p>
            <a:r>
              <a:rPr lang="en-US" sz="1800" dirty="0" smtClean="0"/>
              <a:t>Disturbing </a:t>
            </a:r>
            <a:r>
              <a:rPr lang="en-US" sz="1800" dirty="0" smtClean="0"/>
              <a:t>echoes can affect the level accuracy when the product level is passing the disturbance</a:t>
            </a:r>
          </a:p>
          <a:p>
            <a:r>
              <a:rPr lang="en-US" sz="1800" dirty="0" smtClean="0"/>
              <a:t>After registering a </a:t>
            </a:r>
            <a:r>
              <a:rPr lang="en-US" sz="1800" dirty="0" smtClean="0"/>
              <a:t>disturbing </a:t>
            </a:r>
            <a:r>
              <a:rPr lang="en-US" sz="1800" dirty="0" smtClean="0"/>
              <a:t>echo, the gauge is not allowed to lock on that echo</a:t>
            </a:r>
          </a:p>
          <a:p>
            <a:r>
              <a:rPr lang="en-US" sz="1800" dirty="0" smtClean="0"/>
              <a:t>However, the echo is still consuming a lot of energy, so it’s preferable to remove the cause of the disturbing echo if possible</a:t>
            </a:r>
          </a:p>
          <a:p>
            <a:endParaRPr lang="en-US" sz="1800" dirty="0" smtClean="0"/>
          </a:p>
          <a:p>
            <a:endParaRPr lang="en-US" sz="1800" dirty="0" smtClean="0"/>
          </a:p>
        </p:txBody>
      </p:sp>
      <p:graphicFrame>
        <p:nvGraphicFramePr>
          <p:cNvPr id="99332" name="Object 4"/>
          <p:cNvGraphicFramePr>
            <a:graphicFrameLocks noChangeAspect="1"/>
          </p:cNvGraphicFramePr>
          <p:nvPr/>
        </p:nvGraphicFramePr>
        <p:xfrm>
          <a:off x="1820519" y="3573016"/>
          <a:ext cx="5919834" cy="3284984"/>
        </p:xfrm>
        <a:graphic>
          <a:graphicData uri="http://schemas.openxmlformats.org/presentationml/2006/ole">
            <p:oleObj spid="_x0000_s99332" name="Picture" r:id="rId4" imgW="2790360" imgH="1549440" progId="Word.Picture.8">
              <p:embed/>
            </p:oleObj>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ro_itg_para"/>
          <p:cNvPicPr>
            <a:picLocks noChangeAspect="1" noChangeArrowheads="1"/>
          </p:cNvPicPr>
          <p:nvPr/>
        </p:nvPicPr>
        <p:blipFill>
          <a:blip r:embed="rId3" cstate="print"/>
          <a:srcRect/>
          <a:stretch>
            <a:fillRect/>
          </a:stretch>
        </p:blipFill>
        <p:spPr bwMode="auto">
          <a:xfrm>
            <a:off x="2254250" y="2182813"/>
            <a:ext cx="984250" cy="1311275"/>
          </a:xfrm>
          <a:prstGeom prst="rect">
            <a:avLst/>
          </a:prstGeom>
          <a:noFill/>
          <a:ln w="9525">
            <a:noFill/>
            <a:miter lim="800000"/>
            <a:headEnd/>
            <a:tailEnd/>
          </a:ln>
        </p:spPr>
      </p:pic>
      <p:sp>
        <p:nvSpPr>
          <p:cNvPr id="603139" name="Rectangle 3"/>
          <p:cNvSpPr>
            <a:spLocks noChangeArrowheads="1"/>
          </p:cNvSpPr>
          <p:nvPr/>
        </p:nvSpPr>
        <p:spPr bwMode="auto">
          <a:xfrm>
            <a:off x="315913" y="115888"/>
            <a:ext cx="7181850" cy="673100"/>
          </a:xfrm>
          <a:prstGeom prst="rect">
            <a:avLst/>
          </a:prstGeom>
          <a:noFill/>
          <a:ln w="9525">
            <a:noFill/>
            <a:miter lim="800000"/>
            <a:headEnd/>
            <a:tailEnd/>
          </a:ln>
          <a:effectLst>
            <a:outerShdw dist="35921" dir="2700000" algn="ctr" rotWithShape="0">
              <a:schemeClr val="bg1"/>
            </a:outerShdw>
          </a:effectLst>
        </p:spPr>
        <p:txBody>
          <a:bodyPr lIns="95726" tIns="47863" rIns="95726" bIns="47863" anchor="b"/>
          <a:lstStyle/>
          <a:p>
            <a:pPr algn="l">
              <a:lnSpc>
                <a:spcPct val="85000"/>
              </a:lnSpc>
              <a:defRPr/>
            </a:pPr>
            <a:endParaRPr lang="en-US" sz="3200" b="1" i="1">
              <a:solidFill>
                <a:schemeClr val="tx1"/>
              </a:solidFill>
              <a:effectLst>
                <a:outerShdw blurRad="38100" dist="38100" dir="2700000" algn="tl">
                  <a:srgbClr val="C0C0C0"/>
                </a:outerShdw>
              </a:effectLst>
              <a:latin typeface="Arial" charset="0"/>
            </a:endParaRPr>
          </a:p>
        </p:txBody>
      </p:sp>
      <p:sp>
        <p:nvSpPr>
          <p:cNvPr id="48132" name="Rectangle 4"/>
          <p:cNvSpPr>
            <a:spLocks noChangeArrowheads="1"/>
          </p:cNvSpPr>
          <p:nvPr/>
        </p:nvSpPr>
        <p:spPr bwMode="auto">
          <a:xfrm>
            <a:off x="2012950" y="2989263"/>
            <a:ext cx="2592388" cy="2952750"/>
          </a:xfrm>
          <a:prstGeom prst="rect">
            <a:avLst/>
          </a:prstGeom>
          <a:noFill/>
          <a:ln w="25400">
            <a:solidFill>
              <a:schemeClr val="tx1"/>
            </a:solidFill>
            <a:miter lim="800000"/>
            <a:headEnd/>
            <a:tailEnd/>
          </a:ln>
        </p:spPr>
        <p:txBody>
          <a:bodyPr wrap="none" lIns="95271" tIns="47636" rIns="95271" bIns="47636" anchor="ctr"/>
          <a:lstStyle/>
          <a:p>
            <a:endParaRPr lang="sv-SE"/>
          </a:p>
        </p:txBody>
      </p:sp>
      <p:sp>
        <p:nvSpPr>
          <p:cNvPr id="48133" name="Rectangle 5"/>
          <p:cNvSpPr>
            <a:spLocks noChangeArrowheads="1"/>
          </p:cNvSpPr>
          <p:nvPr/>
        </p:nvSpPr>
        <p:spPr bwMode="auto">
          <a:xfrm>
            <a:off x="2012950" y="5461000"/>
            <a:ext cx="2592388" cy="481013"/>
          </a:xfrm>
          <a:prstGeom prst="rect">
            <a:avLst/>
          </a:prstGeom>
          <a:solidFill>
            <a:srgbClr val="FCFEB9"/>
          </a:solidFill>
          <a:ln w="25400">
            <a:solidFill>
              <a:schemeClr val="tx1"/>
            </a:solidFill>
            <a:miter lim="800000"/>
            <a:headEnd/>
            <a:tailEnd/>
          </a:ln>
        </p:spPr>
        <p:txBody>
          <a:bodyPr wrap="none" lIns="95271" tIns="47636" rIns="95271" bIns="47636" anchor="ctr"/>
          <a:lstStyle/>
          <a:p>
            <a:endParaRPr lang="sv-SE"/>
          </a:p>
        </p:txBody>
      </p:sp>
      <p:sp>
        <p:nvSpPr>
          <p:cNvPr id="48134" name="Line 6"/>
          <p:cNvSpPr>
            <a:spLocks noChangeShapeType="1"/>
          </p:cNvSpPr>
          <p:nvPr/>
        </p:nvSpPr>
        <p:spPr bwMode="auto">
          <a:xfrm>
            <a:off x="3308350" y="2125663"/>
            <a:ext cx="0" cy="2590800"/>
          </a:xfrm>
          <a:prstGeom prst="line">
            <a:avLst/>
          </a:prstGeom>
          <a:noFill/>
          <a:ln w="50800">
            <a:solidFill>
              <a:srgbClr val="808080"/>
            </a:solidFill>
            <a:round/>
            <a:headEnd/>
            <a:tailEnd/>
          </a:ln>
        </p:spPr>
        <p:txBody>
          <a:bodyPr lIns="95271" tIns="47636" rIns="95271" bIns="47636"/>
          <a:lstStyle/>
          <a:p>
            <a:endParaRPr lang="sv-SE"/>
          </a:p>
        </p:txBody>
      </p:sp>
      <p:sp>
        <p:nvSpPr>
          <p:cNvPr id="48135" name="Oval 7"/>
          <p:cNvSpPr>
            <a:spLocks noChangeArrowheads="1"/>
          </p:cNvSpPr>
          <p:nvPr/>
        </p:nvSpPr>
        <p:spPr bwMode="auto">
          <a:xfrm>
            <a:off x="2378075" y="4645025"/>
            <a:ext cx="930275" cy="144463"/>
          </a:xfrm>
          <a:prstGeom prst="ellipse">
            <a:avLst/>
          </a:prstGeom>
          <a:solidFill>
            <a:srgbClr val="808080"/>
          </a:solidFill>
          <a:ln w="25400">
            <a:solidFill>
              <a:srgbClr val="808080"/>
            </a:solidFill>
            <a:round/>
            <a:headEnd/>
            <a:tailEnd/>
          </a:ln>
        </p:spPr>
        <p:txBody>
          <a:bodyPr wrap="none" lIns="95271" tIns="47636" rIns="95271" bIns="47636" anchor="ctr"/>
          <a:lstStyle/>
          <a:p>
            <a:endParaRPr lang="sv-SE"/>
          </a:p>
        </p:txBody>
      </p:sp>
      <p:sp>
        <p:nvSpPr>
          <p:cNvPr id="48136" name="Oval 8"/>
          <p:cNvSpPr>
            <a:spLocks noChangeArrowheads="1"/>
          </p:cNvSpPr>
          <p:nvPr/>
        </p:nvSpPr>
        <p:spPr bwMode="auto">
          <a:xfrm>
            <a:off x="3308350" y="4645025"/>
            <a:ext cx="930275" cy="144463"/>
          </a:xfrm>
          <a:prstGeom prst="ellipse">
            <a:avLst/>
          </a:prstGeom>
          <a:solidFill>
            <a:srgbClr val="808080"/>
          </a:solidFill>
          <a:ln w="25400">
            <a:solidFill>
              <a:srgbClr val="808080"/>
            </a:solidFill>
            <a:round/>
            <a:headEnd/>
            <a:tailEnd/>
          </a:ln>
        </p:spPr>
        <p:txBody>
          <a:bodyPr wrap="none" lIns="95271" tIns="47636" rIns="95271" bIns="47636" anchor="ctr"/>
          <a:lstStyle/>
          <a:p>
            <a:endParaRPr lang="sv-SE"/>
          </a:p>
        </p:txBody>
      </p:sp>
      <p:sp>
        <p:nvSpPr>
          <p:cNvPr id="603149" name="Rectangle 13"/>
          <p:cNvSpPr>
            <a:spLocks noGrp="1" noChangeArrowheads="1"/>
          </p:cNvSpPr>
          <p:nvPr>
            <p:ph type="title"/>
          </p:nvPr>
        </p:nvSpPr>
        <p:spPr/>
        <p:txBody>
          <a:bodyPr/>
          <a:lstStyle/>
          <a:p>
            <a:r>
              <a:rPr lang="en-US" dirty="0" smtClean="0"/>
              <a:t>Registering </a:t>
            </a:r>
            <a:r>
              <a:rPr lang="en-US" dirty="0" smtClean="0"/>
              <a:t>disturbing </a:t>
            </a:r>
            <a:r>
              <a:rPr lang="en-US" dirty="0" smtClean="0"/>
              <a:t>echo</a:t>
            </a:r>
          </a:p>
        </p:txBody>
      </p:sp>
      <p:sp>
        <p:nvSpPr>
          <p:cNvPr id="48137" name="Rectangle 12"/>
          <p:cNvSpPr>
            <a:spLocks noGrp="1" noChangeArrowheads="1"/>
          </p:cNvSpPr>
          <p:nvPr>
            <p:ph idx="1"/>
          </p:nvPr>
        </p:nvSpPr>
        <p:spPr/>
        <p:txBody>
          <a:bodyPr/>
          <a:lstStyle/>
          <a:p>
            <a:r>
              <a:rPr lang="en-US" dirty="0" smtClean="0"/>
              <a:t>Always register a disturbing echo when product surface is </a:t>
            </a:r>
            <a:r>
              <a:rPr lang="en-US" dirty="0" smtClean="0"/>
              <a:t>below.</a:t>
            </a:r>
            <a:endParaRPr lang="en-US" dirty="0" smtClean="0"/>
          </a:p>
        </p:txBody>
      </p:sp>
      <p:pic>
        <p:nvPicPr>
          <p:cNvPr id="48139" name="Picture 14"/>
          <p:cNvPicPr>
            <a:picLocks noChangeAspect="1" noChangeArrowheads="1"/>
          </p:cNvPicPr>
          <p:nvPr/>
        </p:nvPicPr>
        <p:blipFill>
          <a:blip r:embed="rId4" cstate="print"/>
          <a:srcRect/>
          <a:stretch>
            <a:fillRect/>
          </a:stretch>
        </p:blipFill>
        <p:spPr bwMode="auto">
          <a:xfrm>
            <a:off x="4805363" y="4554538"/>
            <a:ext cx="1655762" cy="477837"/>
          </a:xfrm>
          <a:prstGeom prst="rect">
            <a:avLst/>
          </a:prstGeom>
          <a:noFill/>
          <a:ln w="9525">
            <a:noFill/>
            <a:miter lim="800000"/>
            <a:headEnd/>
            <a:tailEnd/>
          </a:ln>
        </p:spPr>
      </p:pic>
      <p:pic>
        <p:nvPicPr>
          <p:cNvPr id="48140" name="Picture 15"/>
          <p:cNvPicPr>
            <a:picLocks noChangeAspect="1" noChangeArrowheads="1"/>
          </p:cNvPicPr>
          <p:nvPr/>
        </p:nvPicPr>
        <p:blipFill>
          <a:blip r:embed="rId5" cstate="print"/>
          <a:srcRect/>
          <a:stretch>
            <a:fillRect/>
          </a:stretch>
        </p:blipFill>
        <p:spPr bwMode="auto">
          <a:xfrm>
            <a:off x="4832350" y="5035550"/>
            <a:ext cx="989013" cy="1249363"/>
          </a:xfrm>
          <a:prstGeom prst="rect">
            <a:avLst/>
          </a:prstGeom>
          <a:noFill/>
          <a:ln w="9525">
            <a:noFill/>
            <a:miter lim="800000"/>
            <a:headEnd/>
            <a:tailEnd/>
          </a:ln>
        </p:spPr>
      </p:pic>
      <p:pic>
        <p:nvPicPr>
          <p:cNvPr id="48141" name="Picture 16"/>
          <p:cNvPicPr>
            <a:picLocks noChangeAspect="1" noChangeArrowheads="1"/>
          </p:cNvPicPr>
          <p:nvPr/>
        </p:nvPicPr>
        <p:blipFill>
          <a:blip r:embed="rId6" cstate="print"/>
          <a:srcRect/>
          <a:stretch>
            <a:fillRect/>
          </a:stretch>
        </p:blipFill>
        <p:spPr bwMode="auto">
          <a:xfrm>
            <a:off x="4884738" y="4137025"/>
            <a:ext cx="268287" cy="419100"/>
          </a:xfrm>
          <a:prstGeom prst="rect">
            <a:avLst/>
          </a:prstGeom>
          <a:noFill/>
          <a:ln w="9525">
            <a:noFill/>
            <a:miter lim="800000"/>
            <a:headEnd/>
            <a:tailEnd/>
          </a:ln>
        </p:spPr>
      </p:pic>
      <p:pic>
        <p:nvPicPr>
          <p:cNvPr id="48142" name="Picture 18"/>
          <p:cNvPicPr>
            <a:picLocks noChangeAspect="1" noChangeArrowheads="1"/>
          </p:cNvPicPr>
          <p:nvPr/>
        </p:nvPicPr>
        <p:blipFill>
          <a:blip r:embed="rId7" cstate="print"/>
          <a:srcRect/>
          <a:stretch>
            <a:fillRect/>
          </a:stretch>
        </p:blipFill>
        <p:spPr bwMode="auto">
          <a:xfrm>
            <a:off x="4735513" y="2994025"/>
            <a:ext cx="447675" cy="1139825"/>
          </a:xfrm>
          <a:prstGeom prst="rect">
            <a:avLst/>
          </a:prstGeom>
          <a:noFill/>
          <a:ln w="9525">
            <a:noFill/>
            <a:miter lim="800000"/>
            <a:headEnd/>
            <a:tailEnd/>
          </a:ln>
        </p:spPr>
      </p:pic>
      <p:sp>
        <p:nvSpPr>
          <p:cNvPr id="603155" name="Rectangle 19" descr="Wide upward diagonal"/>
          <p:cNvSpPr>
            <a:spLocks noChangeArrowheads="1"/>
          </p:cNvSpPr>
          <p:nvPr/>
        </p:nvSpPr>
        <p:spPr bwMode="auto">
          <a:xfrm>
            <a:off x="827088" y="4513263"/>
            <a:ext cx="5835650" cy="406400"/>
          </a:xfrm>
          <a:prstGeom prst="rect">
            <a:avLst/>
          </a:prstGeom>
          <a:pattFill prst="wdUpDiag">
            <a:fgClr>
              <a:schemeClr val="bg2">
                <a:alpha val="56862"/>
              </a:schemeClr>
            </a:fgClr>
            <a:bgClr>
              <a:schemeClr val="bg1">
                <a:alpha val="56862"/>
              </a:schemeClr>
            </a:bgClr>
          </a:pattFill>
          <a:ln w="9525">
            <a:solidFill>
              <a:schemeClr val="bg2"/>
            </a:solidFill>
            <a:miter lim="800000"/>
            <a:headEnd/>
            <a:tailEnd/>
          </a:ln>
        </p:spPr>
        <p:txBody>
          <a:bodyPr wrap="none" anchor="ctr"/>
          <a:lstStyle/>
          <a:p>
            <a:endParaRPr lang="sv-S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3155"/>
                                        </p:tgtEl>
                                        <p:attrNameLst>
                                          <p:attrName>style.visibility</p:attrName>
                                        </p:attrNameLst>
                                      </p:cBhvr>
                                      <p:to>
                                        <p:strVal val="visible"/>
                                      </p:to>
                                    </p:set>
                                    <p:animEffect transition="in" filter="fade">
                                      <p:cBhvr>
                                        <p:cTn id="7" dur="2000"/>
                                        <p:tgtEl>
                                          <p:spTgt spid="603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5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pro_itg_para"/>
          <p:cNvPicPr>
            <a:picLocks noChangeAspect="1" noChangeArrowheads="1"/>
          </p:cNvPicPr>
          <p:nvPr/>
        </p:nvPicPr>
        <p:blipFill>
          <a:blip r:embed="rId3" cstate="print"/>
          <a:srcRect/>
          <a:stretch>
            <a:fillRect/>
          </a:stretch>
        </p:blipFill>
        <p:spPr bwMode="auto">
          <a:xfrm>
            <a:off x="2254250" y="2182813"/>
            <a:ext cx="984250" cy="1311275"/>
          </a:xfrm>
          <a:prstGeom prst="rect">
            <a:avLst/>
          </a:prstGeom>
          <a:noFill/>
          <a:ln w="9525">
            <a:noFill/>
            <a:miter lim="800000"/>
            <a:headEnd/>
            <a:tailEnd/>
          </a:ln>
        </p:spPr>
      </p:pic>
      <p:sp>
        <p:nvSpPr>
          <p:cNvPr id="343043" name="Rectangle 3"/>
          <p:cNvSpPr>
            <a:spLocks noGrp="1" noChangeArrowheads="1"/>
          </p:cNvSpPr>
          <p:nvPr>
            <p:ph type="title"/>
          </p:nvPr>
        </p:nvSpPr>
        <p:spPr/>
        <p:txBody>
          <a:bodyPr/>
          <a:lstStyle/>
          <a:p>
            <a:r>
              <a:rPr lang="en-US" dirty="0" smtClean="0"/>
              <a:t>Registering </a:t>
            </a:r>
            <a:r>
              <a:rPr lang="en-US" dirty="0" smtClean="0"/>
              <a:t>disturbing </a:t>
            </a:r>
            <a:r>
              <a:rPr lang="en-US" dirty="0" smtClean="0"/>
              <a:t>echo</a:t>
            </a:r>
          </a:p>
        </p:txBody>
      </p:sp>
      <p:sp>
        <p:nvSpPr>
          <p:cNvPr id="49162" name="Rectangle 12"/>
          <p:cNvSpPr>
            <a:spLocks noGrp="1" noChangeArrowheads="1"/>
          </p:cNvSpPr>
          <p:nvPr>
            <p:ph idx="1"/>
          </p:nvPr>
        </p:nvSpPr>
        <p:spPr/>
        <p:txBody>
          <a:bodyPr/>
          <a:lstStyle/>
          <a:p>
            <a:r>
              <a:rPr lang="en-US" dirty="0" smtClean="0"/>
              <a:t>Never register disturbing echoes </a:t>
            </a:r>
            <a:r>
              <a:rPr lang="en-US" dirty="0" smtClean="0"/>
              <a:t>which </a:t>
            </a:r>
            <a:r>
              <a:rPr lang="en-US" dirty="0" smtClean="0"/>
              <a:t>are </a:t>
            </a:r>
            <a:r>
              <a:rPr lang="en-US" dirty="0" smtClean="0"/>
              <a:t>in </a:t>
            </a:r>
            <a:r>
              <a:rPr lang="en-US" dirty="0" smtClean="0"/>
              <a:t>the </a:t>
            </a:r>
            <a:r>
              <a:rPr lang="en-US" dirty="0" smtClean="0"/>
              <a:t>product…</a:t>
            </a:r>
            <a:endParaRPr lang="en-US" dirty="0" smtClean="0"/>
          </a:p>
        </p:txBody>
      </p:sp>
      <p:sp>
        <p:nvSpPr>
          <p:cNvPr id="49156" name="Rectangle 4"/>
          <p:cNvSpPr>
            <a:spLocks noChangeArrowheads="1"/>
          </p:cNvSpPr>
          <p:nvPr/>
        </p:nvSpPr>
        <p:spPr bwMode="auto">
          <a:xfrm>
            <a:off x="2012950" y="2989263"/>
            <a:ext cx="2592388" cy="2952750"/>
          </a:xfrm>
          <a:prstGeom prst="rect">
            <a:avLst/>
          </a:prstGeom>
          <a:noFill/>
          <a:ln w="25400">
            <a:solidFill>
              <a:schemeClr val="tx1"/>
            </a:solidFill>
            <a:miter lim="800000"/>
            <a:headEnd/>
            <a:tailEnd/>
          </a:ln>
        </p:spPr>
        <p:txBody>
          <a:bodyPr wrap="none" lIns="95271" tIns="47636" rIns="95271" bIns="47636" anchor="ctr"/>
          <a:lstStyle/>
          <a:p>
            <a:endParaRPr lang="sv-SE"/>
          </a:p>
        </p:txBody>
      </p:sp>
      <p:sp>
        <p:nvSpPr>
          <p:cNvPr id="49157" name="Rectangle 5"/>
          <p:cNvSpPr>
            <a:spLocks noChangeArrowheads="1"/>
          </p:cNvSpPr>
          <p:nvPr/>
        </p:nvSpPr>
        <p:spPr bwMode="auto">
          <a:xfrm>
            <a:off x="2012950" y="4429125"/>
            <a:ext cx="2592388" cy="1512888"/>
          </a:xfrm>
          <a:prstGeom prst="rect">
            <a:avLst/>
          </a:prstGeom>
          <a:solidFill>
            <a:srgbClr val="FCFEB9"/>
          </a:solidFill>
          <a:ln w="25400">
            <a:solidFill>
              <a:schemeClr val="tx1"/>
            </a:solidFill>
            <a:miter lim="800000"/>
            <a:headEnd/>
            <a:tailEnd/>
          </a:ln>
        </p:spPr>
        <p:txBody>
          <a:bodyPr wrap="none" lIns="95271" tIns="47636" rIns="95271" bIns="47636" anchor="ctr"/>
          <a:lstStyle/>
          <a:p>
            <a:endParaRPr lang="sv-SE"/>
          </a:p>
        </p:txBody>
      </p:sp>
      <p:sp>
        <p:nvSpPr>
          <p:cNvPr id="49158" name="Line 6"/>
          <p:cNvSpPr>
            <a:spLocks noChangeShapeType="1"/>
          </p:cNvSpPr>
          <p:nvPr/>
        </p:nvSpPr>
        <p:spPr bwMode="auto">
          <a:xfrm>
            <a:off x="3308350" y="2125663"/>
            <a:ext cx="0" cy="2590800"/>
          </a:xfrm>
          <a:prstGeom prst="line">
            <a:avLst/>
          </a:prstGeom>
          <a:noFill/>
          <a:ln w="50800">
            <a:solidFill>
              <a:srgbClr val="808080"/>
            </a:solidFill>
            <a:round/>
            <a:headEnd/>
            <a:tailEnd/>
          </a:ln>
        </p:spPr>
        <p:txBody>
          <a:bodyPr lIns="95271" tIns="47636" rIns="95271" bIns="47636"/>
          <a:lstStyle/>
          <a:p>
            <a:endParaRPr lang="sv-SE"/>
          </a:p>
        </p:txBody>
      </p:sp>
      <p:sp>
        <p:nvSpPr>
          <p:cNvPr id="49159" name="Oval 7"/>
          <p:cNvSpPr>
            <a:spLocks noChangeArrowheads="1"/>
          </p:cNvSpPr>
          <p:nvPr/>
        </p:nvSpPr>
        <p:spPr bwMode="auto">
          <a:xfrm>
            <a:off x="2378075" y="4645025"/>
            <a:ext cx="930275" cy="144463"/>
          </a:xfrm>
          <a:prstGeom prst="ellipse">
            <a:avLst/>
          </a:prstGeom>
          <a:solidFill>
            <a:srgbClr val="808080"/>
          </a:solidFill>
          <a:ln w="25400">
            <a:solidFill>
              <a:srgbClr val="808080"/>
            </a:solidFill>
            <a:round/>
            <a:headEnd/>
            <a:tailEnd/>
          </a:ln>
        </p:spPr>
        <p:txBody>
          <a:bodyPr wrap="none" lIns="95271" tIns="47636" rIns="95271" bIns="47636" anchor="ctr"/>
          <a:lstStyle/>
          <a:p>
            <a:endParaRPr lang="sv-SE"/>
          </a:p>
        </p:txBody>
      </p:sp>
      <p:sp>
        <p:nvSpPr>
          <p:cNvPr id="49160" name="Oval 8"/>
          <p:cNvSpPr>
            <a:spLocks noChangeArrowheads="1"/>
          </p:cNvSpPr>
          <p:nvPr/>
        </p:nvSpPr>
        <p:spPr bwMode="auto">
          <a:xfrm>
            <a:off x="3308350" y="4645025"/>
            <a:ext cx="930275" cy="144463"/>
          </a:xfrm>
          <a:prstGeom prst="ellipse">
            <a:avLst/>
          </a:prstGeom>
          <a:solidFill>
            <a:srgbClr val="808080"/>
          </a:solidFill>
          <a:ln w="25400">
            <a:solidFill>
              <a:srgbClr val="808080"/>
            </a:solidFill>
            <a:round/>
            <a:headEnd/>
            <a:tailEnd/>
          </a:ln>
        </p:spPr>
        <p:txBody>
          <a:bodyPr wrap="none" lIns="95271" tIns="47636" rIns="95271" bIns="47636" anchor="ctr"/>
          <a:lstStyle/>
          <a:p>
            <a:endParaRPr lang="sv-SE"/>
          </a:p>
        </p:txBody>
      </p:sp>
      <p:sp>
        <p:nvSpPr>
          <p:cNvPr id="49161" name="Freeform 11"/>
          <p:cNvSpPr>
            <a:spLocks/>
          </p:cNvSpPr>
          <p:nvPr/>
        </p:nvSpPr>
        <p:spPr bwMode="auto">
          <a:xfrm>
            <a:off x="4549775" y="3205163"/>
            <a:ext cx="1619250" cy="2447925"/>
          </a:xfrm>
          <a:custGeom>
            <a:avLst/>
            <a:gdLst>
              <a:gd name="T0" fmla="*/ 151 w 1104"/>
              <a:gd name="T1" fmla="*/ 0 h 1542"/>
              <a:gd name="T2" fmla="*/ 196 w 1104"/>
              <a:gd name="T3" fmla="*/ 46 h 1542"/>
              <a:gd name="T4" fmla="*/ 151 w 1104"/>
              <a:gd name="T5" fmla="*/ 91 h 1542"/>
              <a:gd name="T6" fmla="*/ 196 w 1104"/>
              <a:gd name="T7" fmla="*/ 136 h 1542"/>
              <a:gd name="T8" fmla="*/ 106 w 1104"/>
              <a:gd name="T9" fmla="*/ 227 h 1542"/>
              <a:gd name="T10" fmla="*/ 242 w 1104"/>
              <a:gd name="T11" fmla="*/ 272 h 1542"/>
              <a:gd name="T12" fmla="*/ 151 w 1104"/>
              <a:gd name="T13" fmla="*/ 318 h 1542"/>
              <a:gd name="T14" fmla="*/ 196 w 1104"/>
              <a:gd name="T15" fmla="*/ 408 h 1542"/>
              <a:gd name="T16" fmla="*/ 106 w 1104"/>
              <a:gd name="T17" fmla="*/ 454 h 1542"/>
              <a:gd name="T18" fmla="*/ 196 w 1104"/>
              <a:gd name="T19" fmla="*/ 499 h 1542"/>
              <a:gd name="T20" fmla="*/ 151 w 1104"/>
              <a:gd name="T21" fmla="*/ 545 h 1542"/>
              <a:gd name="T22" fmla="*/ 106 w 1104"/>
              <a:gd name="T23" fmla="*/ 635 h 1542"/>
              <a:gd name="T24" fmla="*/ 196 w 1104"/>
              <a:gd name="T25" fmla="*/ 635 h 1542"/>
              <a:gd name="T26" fmla="*/ 151 w 1104"/>
              <a:gd name="T27" fmla="*/ 726 h 1542"/>
              <a:gd name="T28" fmla="*/ 1104 w 1104"/>
              <a:gd name="T29" fmla="*/ 771 h 1542"/>
              <a:gd name="T30" fmla="*/ 151 w 1104"/>
              <a:gd name="T31" fmla="*/ 817 h 1542"/>
              <a:gd name="T32" fmla="*/ 242 w 1104"/>
              <a:gd name="T33" fmla="*/ 907 h 1542"/>
              <a:gd name="T34" fmla="*/ 196 w 1104"/>
              <a:gd name="T35" fmla="*/ 953 h 1542"/>
              <a:gd name="T36" fmla="*/ 242 w 1104"/>
              <a:gd name="T37" fmla="*/ 998 h 1542"/>
              <a:gd name="T38" fmla="*/ 151 w 1104"/>
              <a:gd name="T39" fmla="*/ 1044 h 1542"/>
              <a:gd name="T40" fmla="*/ 196 w 1104"/>
              <a:gd name="T41" fmla="*/ 1134 h 1542"/>
              <a:gd name="T42" fmla="*/ 151 w 1104"/>
              <a:gd name="T43" fmla="*/ 1180 h 1542"/>
              <a:gd name="T44" fmla="*/ 469 w 1104"/>
              <a:gd name="T45" fmla="*/ 1225 h 1542"/>
              <a:gd name="T46" fmla="*/ 151 w 1104"/>
              <a:gd name="T47" fmla="*/ 1270 h 1542"/>
              <a:gd name="T48" fmla="*/ 196 w 1104"/>
              <a:gd name="T49" fmla="*/ 1361 h 1542"/>
              <a:gd name="T50" fmla="*/ 151 w 1104"/>
              <a:gd name="T51" fmla="*/ 1406 h 1542"/>
              <a:gd name="T52" fmla="*/ 196 w 1104"/>
              <a:gd name="T53" fmla="*/ 1452 h 1542"/>
              <a:gd name="T54" fmla="*/ 106 w 1104"/>
              <a:gd name="T55" fmla="*/ 1542 h 15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04"/>
              <a:gd name="T85" fmla="*/ 0 h 1542"/>
              <a:gd name="T86" fmla="*/ 1104 w 1104"/>
              <a:gd name="T87" fmla="*/ 1542 h 15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04" h="1542">
                <a:moveTo>
                  <a:pt x="151" y="0"/>
                </a:moveTo>
                <a:cubicBezTo>
                  <a:pt x="173" y="15"/>
                  <a:pt x="196" y="31"/>
                  <a:pt x="196" y="46"/>
                </a:cubicBezTo>
                <a:cubicBezTo>
                  <a:pt x="196" y="61"/>
                  <a:pt x="151" y="76"/>
                  <a:pt x="151" y="91"/>
                </a:cubicBezTo>
                <a:cubicBezTo>
                  <a:pt x="151" y="106"/>
                  <a:pt x="203" y="113"/>
                  <a:pt x="196" y="136"/>
                </a:cubicBezTo>
                <a:cubicBezTo>
                  <a:pt x="189" y="159"/>
                  <a:pt x="98" y="204"/>
                  <a:pt x="106" y="227"/>
                </a:cubicBezTo>
                <a:cubicBezTo>
                  <a:pt x="114" y="250"/>
                  <a:pt x="235" y="257"/>
                  <a:pt x="242" y="272"/>
                </a:cubicBezTo>
                <a:cubicBezTo>
                  <a:pt x="249" y="287"/>
                  <a:pt x="159" y="295"/>
                  <a:pt x="151" y="318"/>
                </a:cubicBezTo>
                <a:cubicBezTo>
                  <a:pt x="143" y="341"/>
                  <a:pt x="203" y="385"/>
                  <a:pt x="196" y="408"/>
                </a:cubicBezTo>
                <a:cubicBezTo>
                  <a:pt x="189" y="431"/>
                  <a:pt x="106" y="439"/>
                  <a:pt x="106" y="454"/>
                </a:cubicBezTo>
                <a:cubicBezTo>
                  <a:pt x="106" y="469"/>
                  <a:pt x="189" y="484"/>
                  <a:pt x="196" y="499"/>
                </a:cubicBezTo>
                <a:cubicBezTo>
                  <a:pt x="203" y="514"/>
                  <a:pt x="166" y="522"/>
                  <a:pt x="151" y="545"/>
                </a:cubicBezTo>
                <a:cubicBezTo>
                  <a:pt x="136" y="568"/>
                  <a:pt x="99" y="620"/>
                  <a:pt x="106" y="635"/>
                </a:cubicBezTo>
                <a:cubicBezTo>
                  <a:pt x="113" y="650"/>
                  <a:pt x="189" y="620"/>
                  <a:pt x="196" y="635"/>
                </a:cubicBezTo>
                <a:cubicBezTo>
                  <a:pt x="203" y="650"/>
                  <a:pt x="0" y="703"/>
                  <a:pt x="151" y="726"/>
                </a:cubicBezTo>
                <a:cubicBezTo>
                  <a:pt x="302" y="749"/>
                  <a:pt x="1104" y="756"/>
                  <a:pt x="1104" y="771"/>
                </a:cubicBezTo>
                <a:cubicBezTo>
                  <a:pt x="1104" y="786"/>
                  <a:pt x="295" y="794"/>
                  <a:pt x="151" y="817"/>
                </a:cubicBezTo>
                <a:cubicBezTo>
                  <a:pt x="7" y="840"/>
                  <a:pt x="235" y="884"/>
                  <a:pt x="242" y="907"/>
                </a:cubicBezTo>
                <a:cubicBezTo>
                  <a:pt x="249" y="930"/>
                  <a:pt x="196" y="938"/>
                  <a:pt x="196" y="953"/>
                </a:cubicBezTo>
                <a:cubicBezTo>
                  <a:pt x="196" y="968"/>
                  <a:pt x="249" y="983"/>
                  <a:pt x="242" y="998"/>
                </a:cubicBezTo>
                <a:cubicBezTo>
                  <a:pt x="235" y="1013"/>
                  <a:pt x="159" y="1021"/>
                  <a:pt x="151" y="1044"/>
                </a:cubicBezTo>
                <a:cubicBezTo>
                  <a:pt x="143" y="1067"/>
                  <a:pt x="196" y="1111"/>
                  <a:pt x="196" y="1134"/>
                </a:cubicBezTo>
                <a:cubicBezTo>
                  <a:pt x="196" y="1157"/>
                  <a:pt x="106" y="1165"/>
                  <a:pt x="151" y="1180"/>
                </a:cubicBezTo>
                <a:cubicBezTo>
                  <a:pt x="196" y="1195"/>
                  <a:pt x="469" y="1210"/>
                  <a:pt x="469" y="1225"/>
                </a:cubicBezTo>
                <a:cubicBezTo>
                  <a:pt x="469" y="1240"/>
                  <a:pt x="196" y="1247"/>
                  <a:pt x="151" y="1270"/>
                </a:cubicBezTo>
                <a:cubicBezTo>
                  <a:pt x="106" y="1293"/>
                  <a:pt x="196" y="1338"/>
                  <a:pt x="196" y="1361"/>
                </a:cubicBezTo>
                <a:cubicBezTo>
                  <a:pt x="196" y="1384"/>
                  <a:pt x="151" y="1391"/>
                  <a:pt x="151" y="1406"/>
                </a:cubicBezTo>
                <a:cubicBezTo>
                  <a:pt x="151" y="1421"/>
                  <a:pt x="203" y="1429"/>
                  <a:pt x="196" y="1452"/>
                </a:cubicBezTo>
                <a:cubicBezTo>
                  <a:pt x="189" y="1475"/>
                  <a:pt x="113" y="1527"/>
                  <a:pt x="106" y="1542"/>
                </a:cubicBezTo>
              </a:path>
            </a:pathLst>
          </a:custGeom>
          <a:noFill/>
          <a:ln w="25400" cap="flat" cmpd="sng">
            <a:solidFill>
              <a:schemeClr val="tx1"/>
            </a:solidFill>
            <a:prstDash val="solid"/>
            <a:round/>
            <a:headEnd type="none" w="med" len="med"/>
            <a:tailEnd type="none" w="med" len="med"/>
          </a:ln>
        </p:spPr>
        <p:txBody>
          <a:bodyPr lIns="95271" tIns="47636" rIns="95271" bIns="47636"/>
          <a:lstStyle/>
          <a:p>
            <a:endParaRPr lang="sv-SE"/>
          </a:p>
        </p:txBody>
      </p:sp>
      <p:sp>
        <p:nvSpPr>
          <p:cNvPr id="343053" name="Rectangle 13" descr="Wide upward diagonal"/>
          <p:cNvSpPr>
            <a:spLocks noChangeArrowheads="1"/>
          </p:cNvSpPr>
          <p:nvPr/>
        </p:nvSpPr>
        <p:spPr bwMode="auto">
          <a:xfrm>
            <a:off x="827088" y="4913313"/>
            <a:ext cx="5835650" cy="406400"/>
          </a:xfrm>
          <a:prstGeom prst="rect">
            <a:avLst/>
          </a:prstGeom>
          <a:pattFill prst="wdUpDiag">
            <a:fgClr>
              <a:schemeClr val="bg2">
                <a:alpha val="56862"/>
              </a:schemeClr>
            </a:fgClr>
            <a:bgClr>
              <a:schemeClr val="bg1">
                <a:alpha val="56862"/>
              </a:schemeClr>
            </a:bgClr>
          </a:pattFill>
          <a:ln w="9525">
            <a:solidFill>
              <a:schemeClr val="bg2"/>
            </a:solidFill>
            <a:miter lim="800000"/>
            <a:headEnd/>
            <a:tailEnd/>
          </a:ln>
        </p:spPr>
        <p:txBody>
          <a:bodyPr wrap="none" anchor="ctr"/>
          <a:lstStyle/>
          <a:p>
            <a:endParaRPr lang="sv-S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3053"/>
                                        </p:tgtEl>
                                        <p:attrNameLst>
                                          <p:attrName>style.visibility</p:attrName>
                                        </p:attrNameLst>
                                      </p:cBhvr>
                                      <p:to>
                                        <p:strVal val="visible"/>
                                      </p:to>
                                    </p:set>
                                    <p:animEffect transition="in" filter="fade">
                                      <p:cBhvr>
                                        <p:cTn id="7" dur="2000"/>
                                        <p:tgtEl>
                                          <p:spTgt spid="343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6475040" cy="1651000"/>
          </a:xfrm>
        </p:spPr>
        <p:txBody>
          <a:bodyPr/>
          <a:lstStyle/>
          <a:p>
            <a:r>
              <a:rPr lang="en-US" dirty="0" smtClean="0"/>
              <a:t>Measuring Issues: Installation &amp; Process Conditions </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ChangeArrowheads="1"/>
          </p:cNvSpPr>
          <p:nvPr/>
        </p:nvSpPr>
        <p:spPr bwMode="auto">
          <a:xfrm>
            <a:off x="315913" y="115888"/>
            <a:ext cx="7181850" cy="673100"/>
          </a:xfrm>
          <a:prstGeom prst="rect">
            <a:avLst/>
          </a:prstGeom>
          <a:noFill/>
          <a:ln w="9525">
            <a:noFill/>
            <a:miter lim="800000"/>
            <a:headEnd/>
            <a:tailEnd/>
          </a:ln>
          <a:effectLst>
            <a:outerShdw dist="35921" dir="2700000" algn="ctr" rotWithShape="0">
              <a:schemeClr val="bg1"/>
            </a:outerShdw>
          </a:effectLst>
        </p:spPr>
        <p:txBody>
          <a:bodyPr lIns="95726" tIns="47863" rIns="95726" bIns="47863" anchor="b"/>
          <a:lstStyle/>
          <a:p>
            <a:pPr algn="l">
              <a:lnSpc>
                <a:spcPct val="85000"/>
              </a:lnSpc>
              <a:defRPr/>
            </a:pPr>
            <a:endParaRPr lang="en-US" sz="3200" b="1" i="1">
              <a:solidFill>
                <a:schemeClr val="tx1"/>
              </a:solidFill>
              <a:effectLst>
                <a:outerShdw blurRad="38100" dist="38100" dir="2700000" algn="tl">
                  <a:srgbClr val="C0C0C0"/>
                </a:outerShdw>
              </a:effectLst>
              <a:latin typeface="Arial" charset="0"/>
            </a:endParaRPr>
          </a:p>
        </p:txBody>
      </p:sp>
      <p:sp>
        <p:nvSpPr>
          <p:cNvPr id="345101" name="Rectangle 13"/>
          <p:cNvSpPr>
            <a:spLocks noGrp="1" noChangeArrowheads="1"/>
          </p:cNvSpPr>
          <p:nvPr>
            <p:ph type="title"/>
          </p:nvPr>
        </p:nvSpPr>
        <p:spPr/>
        <p:txBody>
          <a:bodyPr/>
          <a:lstStyle/>
          <a:p>
            <a:r>
              <a:rPr lang="en-US" dirty="0" smtClean="0"/>
              <a:t>Registering </a:t>
            </a:r>
            <a:r>
              <a:rPr lang="en-US" dirty="0" smtClean="0"/>
              <a:t>disturbing </a:t>
            </a:r>
            <a:r>
              <a:rPr lang="en-US" dirty="0" smtClean="0"/>
              <a:t>echo</a:t>
            </a:r>
          </a:p>
        </p:txBody>
      </p:sp>
      <p:sp>
        <p:nvSpPr>
          <p:cNvPr id="50179" name="Rectangle 12"/>
          <p:cNvSpPr>
            <a:spLocks noGrp="1" noChangeArrowheads="1"/>
          </p:cNvSpPr>
          <p:nvPr>
            <p:ph idx="1"/>
          </p:nvPr>
        </p:nvSpPr>
        <p:spPr/>
        <p:txBody>
          <a:bodyPr/>
          <a:lstStyle/>
          <a:p>
            <a:r>
              <a:rPr lang="en-US" smtClean="0"/>
              <a:t>… they will not remain in that position!</a:t>
            </a:r>
          </a:p>
        </p:txBody>
      </p:sp>
      <p:pic>
        <p:nvPicPr>
          <p:cNvPr id="50181" name="Picture 15" descr="pro_itg_para"/>
          <p:cNvPicPr>
            <a:picLocks noChangeAspect="1" noChangeArrowheads="1"/>
          </p:cNvPicPr>
          <p:nvPr/>
        </p:nvPicPr>
        <p:blipFill>
          <a:blip r:embed="rId3" cstate="print"/>
          <a:srcRect/>
          <a:stretch>
            <a:fillRect/>
          </a:stretch>
        </p:blipFill>
        <p:spPr bwMode="auto">
          <a:xfrm>
            <a:off x="2254250" y="2182813"/>
            <a:ext cx="984250" cy="1311275"/>
          </a:xfrm>
          <a:prstGeom prst="rect">
            <a:avLst/>
          </a:prstGeom>
          <a:noFill/>
          <a:ln w="9525">
            <a:noFill/>
            <a:miter lim="800000"/>
            <a:headEnd/>
            <a:tailEnd/>
          </a:ln>
        </p:spPr>
      </p:pic>
      <p:sp>
        <p:nvSpPr>
          <p:cNvPr id="50182" name="Rectangle 16"/>
          <p:cNvSpPr>
            <a:spLocks noChangeArrowheads="1"/>
          </p:cNvSpPr>
          <p:nvPr/>
        </p:nvSpPr>
        <p:spPr bwMode="auto">
          <a:xfrm>
            <a:off x="2012950" y="2989263"/>
            <a:ext cx="2592388" cy="2952750"/>
          </a:xfrm>
          <a:prstGeom prst="rect">
            <a:avLst/>
          </a:prstGeom>
          <a:noFill/>
          <a:ln w="25400">
            <a:solidFill>
              <a:schemeClr val="tx1"/>
            </a:solidFill>
            <a:miter lim="800000"/>
            <a:headEnd/>
            <a:tailEnd/>
          </a:ln>
        </p:spPr>
        <p:txBody>
          <a:bodyPr wrap="none" lIns="95271" tIns="47636" rIns="95271" bIns="47636" anchor="ctr"/>
          <a:lstStyle/>
          <a:p>
            <a:endParaRPr lang="sv-SE"/>
          </a:p>
        </p:txBody>
      </p:sp>
      <p:sp>
        <p:nvSpPr>
          <p:cNvPr id="50183" name="Rectangle 17"/>
          <p:cNvSpPr>
            <a:spLocks noChangeArrowheads="1"/>
          </p:cNvSpPr>
          <p:nvPr/>
        </p:nvSpPr>
        <p:spPr bwMode="auto">
          <a:xfrm>
            <a:off x="2012950" y="5461000"/>
            <a:ext cx="2592388" cy="481013"/>
          </a:xfrm>
          <a:prstGeom prst="rect">
            <a:avLst/>
          </a:prstGeom>
          <a:solidFill>
            <a:srgbClr val="FCFEB9"/>
          </a:solidFill>
          <a:ln w="25400">
            <a:solidFill>
              <a:schemeClr val="tx1"/>
            </a:solidFill>
            <a:miter lim="800000"/>
            <a:headEnd/>
            <a:tailEnd/>
          </a:ln>
        </p:spPr>
        <p:txBody>
          <a:bodyPr wrap="none" lIns="95271" tIns="47636" rIns="95271" bIns="47636" anchor="ctr"/>
          <a:lstStyle/>
          <a:p>
            <a:endParaRPr lang="sv-SE"/>
          </a:p>
        </p:txBody>
      </p:sp>
      <p:sp>
        <p:nvSpPr>
          <p:cNvPr id="50184" name="Line 18"/>
          <p:cNvSpPr>
            <a:spLocks noChangeShapeType="1"/>
          </p:cNvSpPr>
          <p:nvPr/>
        </p:nvSpPr>
        <p:spPr bwMode="auto">
          <a:xfrm>
            <a:off x="3308350" y="2125663"/>
            <a:ext cx="0" cy="2590800"/>
          </a:xfrm>
          <a:prstGeom prst="line">
            <a:avLst/>
          </a:prstGeom>
          <a:noFill/>
          <a:ln w="50800">
            <a:solidFill>
              <a:srgbClr val="808080"/>
            </a:solidFill>
            <a:round/>
            <a:headEnd/>
            <a:tailEnd/>
          </a:ln>
        </p:spPr>
        <p:txBody>
          <a:bodyPr lIns="95271" tIns="47636" rIns="95271" bIns="47636"/>
          <a:lstStyle/>
          <a:p>
            <a:endParaRPr lang="sv-SE"/>
          </a:p>
        </p:txBody>
      </p:sp>
      <p:sp>
        <p:nvSpPr>
          <p:cNvPr id="50185" name="Oval 19"/>
          <p:cNvSpPr>
            <a:spLocks noChangeArrowheads="1"/>
          </p:cNvSpPr>
          <p:nvPr/>
        </p:nvSpPr>
        <p:spPr bwMode="auto">
          <a:xfrm>
            <a:off x="2378075" y="4645025"/>
            <a:ext cx="930275" cy="144463"/>
          </a:xfrm>
          <a:prstGeom prst="ellipse">
            <a:avLst/>
          </a:prstGeom>
          <a:solidFill>
            <a:srgbClr val="808080"/>
          </a:solidFill>
          <a:ln w="25400">
            <a:solidFill>
              <a:srgbClr val="808080"/>
            </a:solidFill>
            <a:round/>
            <a:headEnd/>
            <a:tailEnd/>
          </a:ln>
        </p:spPr>
        <p:txBody>
          <a:bodyPr wrap="none" lIns="95271" tIns="47636" rIns="95271" bIns="47636" anchor="ctr"/>
          <a:lstStyle/>
          <a:p>
            <a:endParaRPr lang="sv-SE"/>
          </a:p>
        </p:txBody>
      </p:sp>
      <p:sp>
        <p:nvSpPr>
          <p:cNvPr id="50186" name="Oval 20"/>
          <p:cNvSpPr>
            <a:spLocks noChangeArrowheads="1"/>
          </p:cNvSpPr>
          <p:nvPr/>
        </p:nvSpPr>
        <p:spPr bwMode="auto">
          <a:xfrm>
            <a:off x="3308350" y="4645025"/>
            <a:ext cx="930275" cy="144463"/>
          </a:xfrm>
          <a:prstGeom prst="ellipse">
            <a:avLst/>
          </a:prstGeom>
          <a:solidFill>
            <a:srgbClr val="808080"/>
          </a:solidFill>
          <a:ln w="25400">
            <a:solidFill>
              <a:srgbClr val="808080"/>
            </a:solidFill>
            <a:round/>
            <a:headEnd/>
            <a:tailEnd/>
          </a:ln>
        </p:spPr>
        <p:txBody>
          <a:bodyPr wrap="none" lIns="95271" tIns="47636" rIns="95271" bIns="47636" anchor="ctr"/>
          <a:lstStyle/>
          <a:p>
            <a:endParaRPr lang="sv-SE"/>
          </a:p>
        </p:txBody>
      </p:sp>
      <p:pic>
        <p:nvPicPr>
          <p:cNvPr id="50187" name="Picture 21"/>
          <p:cNvPicPr>
            <a:picLocks noChangeAspect="1" noChangeArrowheads="1"/>
          </p:cNvPicPr>
          <p:nvPr/>
        </p:nvPicPr>
        <p:blipFill>
          <a:blip r:embed="rId4" cstate="print"/>
          <a:srcRect/>
          <a:stretch>
            <a:fillRect/>
          </a:stretch>
        </p:blipFill>
        <p:spPr bwMode="auto">
          <a:xfrm>
            <a:off x="4805363" y="4554538"/>
            <a:ext cx="1655762" cy="477837"/>
          </a:xfrm>
          <a:prstGeom prst="rect">
            <a:avLst/>
          </a:prstGeom>
          <a:noFill/>
          <a:ln w="9525">
            <a:noFill/>
            <a:miter lim="800000"/>
            <a:headEnd/>
            <a:tailEnd/>
          </a:ln>
        </p:spPr>
      </p:pic>
      <p:pic>
        <p:nvPicPr>
          <p:cNvPr id="50188" name="Picture 22"/>
          <p:cNvPicPr>
            <a:picLocks noChangeAspect="1" noChangeArrowheads="1"/>
          </p:cNvPicPr>
          <p:nvPr/>
        </p:nvPicPr>
        <p:blipFill>
          <a:blip r:embed="rId5" cstate="print"/>
          <a:srcRect/>
          <a:stretch>
            <a:fillRect/>
          </a:stretch>
        </p:blipFill>
        <p:spPr bwMode="auto">
          <a:xfrm>
            <a:off x="4832350" y="5035550"/>
            <a:ext cx="989013" cy="1249363"/>
          </a:xfrm>
          <a:prstGeom prst="rect">
            <a:avLst/>
          </a:prstGeom>
          <a:noFill/>
          <a:ln w="9525">
            <a:noFill/>
            <a:miter lim="800000"/>
            <a:headEnd/>
            <a:tailEnd/>
          </a:ln>
        </p:spPr>
      </p:pic>
      <p:pic>
        <p:nvPicPr>
          <p:cNvPr id="50189" name="Picture 23"/>
          <p:cNvPicPr>
            <a:picLocks noChangeAspect="1" noChangeArrowheads="1"/>
          </p:cNvPicPr>
          <p:nvPr/>
        </p:nvPicPr>
        <p:blipFill>
          <a:blip r:embed="rId6" cstate="print"/>
          <a:srcRect/>
          <a:stretch>
            <a:fillRect/>
          </a:stretch>
        </p:blipFill>
        <p:spPr bwMode="auto">
          <a:xfrm>
            <a:off x="4884738" y="4137025"/>
            <a:ext cx="268287" cy="419100"/>
          </a:xfrm>
          <a:prstGeom prst="rect">
            <a:avLst/>
          </a:prstGeom>
          <a:noFill/>
          <a:ln w="9525">
            <a:noFill/>
            <a:miter lim="800000"/>
            <a:headEnd/>
            <a:tailEnd/>
          </a:ln>
        </p:spPr>
      </p:pic>
      <p:pic>
        <p:nvPicPr>
          <p:cNvPr id="50190" name="Picture 24"/>
          <p:cNvPicPr>
            <a:picLocks noChangeAspect="1" noChangeArrowheads="1"/>
          </p:cNvPicPr>
          <p:nvPr/>
        </p:nvPicPr>
        <p:blipFill>
          <a:blip r:embed="rId7" cstate="print"/>
          <a:srcRect/>
          <a:stretch>
            <a:fillRect/>
          </a:stretch>
        </p:blipFill>
        <p:spPr bwMode="auto">
          <a:xfrm>
            <a:off x="4735513" y="2994025"/>
            <a:ext cx="447675" cy="1139825"/>
          </a:xfrm>
          <a:prstGeom prst="rect">
            <a:avLst/>
          </a:prstGeom>
          <a:noFill/>
          <a:ln w="9525">
            <a:noFill/>
            <a:miter lim="800000"/>
            <a:headEnd/>
            <a:tailEnd/>
          </a:ln>
        </p:spPr>
      </p:pic>
      <p:sp>
        <p:nvSpPr>
          <p:cNvPr id="345102" name="Rectangle 14" descr="Wide upward diagonal"/>
          <p:cNvSpPr>
            <a:spLocks noChangeArrowheads="1"/>
          </p:cNvSpPr>
          <p:nvPr/>
        </p:nvSpPr>
        <p:spPr bwMode="auto">
          <a:xfrm>
            <a:off x="827088" y="4913313"/>
            <a:ext cx="5835650" cy="406400"/>
          </a:xfrm>
          <a:prstGeom prst="rect">
            <a:avLst/>
          </a:prstGeom>
          <a:pattFill prst="wdUpDiag">
            <a:fgClr>
              <a:schemeClr val="bg2">
                <a:alpha val="56862"/>
              </a:schemeClr>
            </a:fgClr>
            <a:bgClr>
              <a:schemeClr val="bg1">
                <a:alpha val="56862"/>
              </a:schemeClr>
            </a:bgClr>
          </a:pattFill>
          <a:ln w="9525">
            <a:solidFill>
              <a:schemeClr val="bg2"/>
            </a:solidFill>
            <a:miter lim="800000"/>
            <a:headEnd/>
            <a:tailEnd/>
          </a:ln>
        </p:spPr>
        <p:txBody>
          <a:bodyPr wrap="none" anchor="ctr"/>
          <a:lstStyle/>
          <a:p>
            <a:endParaRPr lang="sv-S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5102"/>
                                        </p:tgtEl>
                                        <p:attrNameLst>
                                          <p:attrName>style.visibility</p:attrName>
                                        </p:attrNameLst>
                                      </p:cBhvr>
                                      <p:to>
                                        <p:strVal val="visible"/>
                                      </p:to>
                                    </p:set>
                                    <p:animEffect transition="in" filter="fade">
                                      <p:cBhvr>
                                        <p:cTn id="7" dur="2000"/>
                                        <p:tgtEl>
                                          <p:spTgt spid="345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0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type="title"/>
          </p:nvPr>
        </p:nvSpPr>
        <p:spPr/>
        <p:txBody>
          <a:bodyPr/>
          <a:lstStyle/>
          <a:p>
            <a:r>
              <a:rPr lang="en-US" smtClean="0"/>
              <a:t>Passing a disturbance echo</a:t>
            </a:r>
          </a:p>
        </p:txBody>
      </p:sp>
      <p:graphicFrame>
        <p:nvGraphicFramePr>
          <p:cNvPr id="8194" name="Object 2">
            <a:hlinkClick r:id="" action="ppaction://ole?verb=0"/>
          </p:cNvPr>
          <p:cNvGraphicFramePr>
            <a:graphicFrameLocks/>
          </p:cNvGraphicFramePr>
          <p:nvPr>
            <p:ph idx="1"/>
          </p:nvPr>
        </p:nvGraphicFramePr>
        <p:xfrm>
          <a:off x="1824038" y="1206500"/>
          <a:ext cx="5838825" cy="4546600"/>
        </p:xfrm>
        <a:graphic>
          <a:graphicData uri="http://schemas.openxmlformats.org/presentationml/2006/ole">
            <p:oleObj spid="_x0000_s100354" name="Video Clip" r:id="rId4" imgW="8733333" imgH="6800000" progId="AVIFile">
              <p:embed/>
            </p:oleObj>
          </a:graphicData>
        </a:graphic>
      </p:graphicFrame>
      <p:sp>
        <p:nvSpPr>
          <p:cNvPr id="8196" name="Text Box 4"/>
          <p:cNvSpPr txBox="1">
            <a:spLocks noChangeArrowheads="1"/>
          </p:cNvSpPr>
          <p:nvPr/>
        </p:nvSpPr>
        <p:spPr bwMode="auto">
          <a:xfrm>
            <a:off x="1835696" y="5949280"/>
            <a:ext cx="5400600" cy="423863"/>
          </a:xfrm>
          <a:prstGeom prst="rect">
            <a:avLst/>
          </a:prstGeom>
          <a:noFill/>
          <a:ln w="25400" algn="ctr">
            <a:noFill/>
            <a:miter lim="800000"/>
            <a:headEnd/>
            <a:tailEnd/>
          </a:ln>
        </p:spPr>
        <p:txBody>
          <a:bodyPr wrap="square" lIns="87844" tIns="43922" rIns="87844" bIns="43922">
            <a:spAutoFit/>
          </a:bodyPr>
          <a:lstStyle/>
          <a:p>
            <a:pPr defTabSz="842963">
              <a:spcBef>
                <a:spcPct val="50000"/>
              </a:spcBef>
            </a:pPr>
            <a:r>
              <a:rPr lang="sv-SE" sz="2200" dirty="0">
                <a:solidFill>
                  <a:schemeClr val="tx1"/>
                </a:solidFill>
              </a:rPr>
              <a:t>No threshold</a:t>
            </a:r>
            <a:endParaRPr lang="en-US" sz="2200" dirty="0">
              <a:solidFill>
                <a:schemeClr val="tx1"/>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6" name="Rectangle 6"/>
          <p:cNvSpPr>
            <a:spLocks noGrp="1" noChangeArrowheads="1"/>
          </p:cNvSpPr>
          <p:nvPr>
            <p:ph type="title"/>
          </p:nvPr>
        </p:nvSpPr>
        <p:spPr/>
        <p:txBody>
          <a:bodyPr/>
          <a:lstStyle/>
          <a:p>
            <a:r>
              <a:rPr lang="en-US" smtClean="0"/>
              <a:t>Passing a disturbance echo</a:t>
            </a:r>
          </a:p>
        </p:txBody>
      </p:sp>
      <p:graphicFrame>
        <p:nvGraphicFramePr>
          <p:cNvPr id="9218" name="Object 2">
            <a:hlinkClick r:id="" action="ppaction://ole?verb=0"/>
          </p:cNvPr>
          <p:cNvGraphicFramePr>
            <a:graphicFrameLocks/>
          </p:cNvGraphicFramePr>
          <p:nvPr>
            <p:ph idx="1"/>
          </p:nvPr>
        </p:nvGraphicFramePr>
        <p:xfrm>
          <a:off x="874713" y="1206500"/>
          <a:ext cx="7735887" cy="4546600"/>
        </p:xfrm>
        <a:graphic>
          <a:graphicData uri="http://schemas.openxmlformats.org/presentationml/2006/ole">
            <p:oleObj spid="_x0000_s101378" name="Video Clip" r:id="rId4" imgW="8914286" imgH="5238095" progId="AVIFile">
              <p:embed/>
            </p:oleObj>
          </a:graphicData>
        </a:graphic>
      </p:graphicFrame>
      <p:sp>
        <p:nvSpPr>
          <p:cNvPr id="9219" name="Text Box 4"/>
          <p:cNvSpPr txBox="1">
            <a:spLocks noChangeArrowheads="1"/>
          </p:cNvSpPr>
          <p:nvPr/>
        </p:nvSpPr>
        <p:spPr bwMode="auto">
          <a:xfrm>
            <a:off x="1907704" y="5877272"/>
            <a:ext cx="5256584" cy="765810"/>
          </a:xfrm>
          <a:prstGeom prst="rect">
            <a:avLst/>
          </a:prstGeom>
          <a:noFill/>
          <a:ln w="25400" algn="ctr">
            <a:noFill/>
            <a:miter lim="800000"/>
            <a:headEnd/>
            <a:tailEnd/>
          </a:ln>
        </p:spPr>
        <p:txBody>
          <a:bodyPr wrap="square" lIns="87844" tIns="43922" rIns="87844" bIns="43922">
            <a:spAutoFit/>
          </a:bodyPr>
          <a:lstStyle/>
          <a:p>
            <a:pPr defTabSz="842963">
              <a:spcBef>
                <a:spcPct val="50000"/>
              </a:spcBef>
            </a:pPr>
            <a:r>
              <a:rPr lang="sv-SE" sz="2200" dirty="0">
                <a:solidFill>
                  <a:schemeClr val="tx1"/>
                </a:solidFill>
              </a:rPr>
              <a:t>ATP threshold around </a:t>
            </a:r>
            <a:r>
              <a:rPr lang="sv-SE" sz="2200" dirty="0" smtClean="0">
                <a:solidFill>
                  <a:schemeClr val="tx1"/>
                </a:solidFill>
              </a:rPr>
              <a:t/>
            </a:r>
            <a:br>
              <a:rPr lang="sv-SE" sz="2200" dirty="0" smtClean="0">
                <a:solidFill>
                  <a:schemeClr val="tx1"/>
                </a:solidFill>
              </a:rPr>
            </a:br>
            <a:r>
              <a:rPr lang="sv-SE" sz="2200" dirty="0" smtClean="0">
                <a:solidFill>
                  <a:schemeClr val="tx1"/>
                </a:solidFill>
              </a:rPr>
              <a:t>disturbance </a:t>
            </a:r>
            <a:r>
              <a:rPr lang="sv-SE" sz="2200" dirty="0">
                <a:solidFill>
                  <a:schemeClr val="tx1"/>
                </a:solidFill>
              </a:rPr>
              <a:t>echo</a:t>
            </a:r>
            <a:endParaRPr lang="en-US" sz="2200" dirty="0">
              <a:solidFill>
                <a:schemeClr val="tx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50" name="Rectangle 6"/>
          <p:cNvSpPr>
            <a:spLocks noGrp="1" noChangeArrowheads="1"/>
          </p:cNvSpPr>
          <p:nvPr>
            <p:ph type="title"/>
          </p:nvPr>
        </p:nvSpPr>
        <p:spPr/>
        <p:txBody>
          <a:bodyPr/>
          <a:lstStyle/>
          <a:p>
            <a:r>
              <a:rPr lang="en-US" smtClean="0"/>
              <a:t>Passing a disturbance echo</a:t>
            </a:r>
          </a:p>
        </p:txBody>
      </p:sp>
      <p:graphicFrame>
        <p:nvGraphicFramePr>
          <p:cNvPr id="10242" name="Object 2">
            <a:hlinkClick r:id="" action="ppaction://ole?verb=0"/>
          </p:cNvPr>
          <p:cNvGraphicFramePr>
            <a:graphicFrameLocks/>
          </p:cNvGraphicFramePr>
          <p:nvPr>
            <p:ph idx="1"/>
          </p:nvPr>
        </p:nvGraphicFramePr>
        <p:xfrm>
          <a:off x="868363" y="1206500"/>
          <a:ext cx="7750175" cy="4546600"/>
        </p:xfrm>
        <a:graphic>
          <a:graphicData uri="http://schemas.openxmlformats.org/presentationml/2006/ole">
            <p:oleObj spid="_x0000_s102402" name="Video Clip" r:id="rId3" imgW="8914286" imgH="5229955" progId="AVIFile">
              <p:embed/>
            </p:oleObj>
          </a:graphicData>
        </a:graphic>
      </p:graphicFrame>
      <p:sp>
        <p:nvSpPr>
          <p:cNvPr id="10243" name="Text Box 4"/>
          <p:cNvSpPr txBox="1">
            <a:spLocks noChangeArrowheads="1"/>
          </p:cNvSpPr>
          <p:nvPr/>
        </p:nvSpPr>
        <p:spPr bwMode="auto">
          <a:xfrm>
            <a:off x="1979712" y="5877272"/>
            <a:ext cx="5224512" cy="765810"/>
          </a:xfrm>
          <a:prstGeom prst="rect">
            <a:avLst/>
          </a:prstGeom>
          <a:noFill/>
          <a:ln w="25400" algn="ctr">
            <a:noFill/>
            <a:miter lim="800000"/>
            <a:headEnd/>
            <a:tailEnd/>
          </a:ln>
        </p:spPr>
        <p:txBody>
          <a:bodyPr wrap="square" lIns="87844" tIns="43922" rIns="87844" bIns="43922">
            <a:spAutoFit/>
          </a:bodyPr>
          <a:lstStyle/>
          <a:p>
            <a:pPr defTabSz="842963">
              <a:spcBef>
                <a:spcPct val="50000"/>
              </a:spcBef>
            </a:pPr>
            <a:r>
              <a:rPr lang="sv-SE" sz="2200" dirty="0">
                <a:solidFill>
                  <a:schemeClr val="tx1"/>
                </a:solidFill>
              </a:rPr>
              <a:t>False echo registered around disturbance echo</a:t>
            </a:r>
            <a:endParaRPr lang="en-US" sz="2200" dirty="0">
              <a:solidFill>
                <a:schemeClr val="tx1"/>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6475040" cy="1651000"/>
          </a:xfrm>
        </p:spPr>
        <p:txBody>
          <a:bodyPr/>
          <a:lstStyle/>
          <a:p>
            <a:r>
              <a:rPr lang="en-US" dirty="0" smtClean="0"/>
              <a:t>Communication: Field and Host communication &amp; TRL/2 bus </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a:lstStyle/>
          <a:p>
            <a:r>
              <a:rPr lang="en-US" smtClean="0"/>
              <a:t>Communication TankMaster</a:t>
            </a:r>
          </a:p>
        </p:txBody>
      </p:sp>
      <p:sp>
        <p:nvSpPr>
          <p:cNvPr id="52227" name="Rectangle 3"/>
          <p:cNvSpPr>
            <a:spLocks noGrp="1" noChangeArrowheads="1"/>
          </p:cNvSpPr>
          <p:nvPr>
            <p:ph idx="1"/>
          </p:nvPr>
        </p:nvSpPr>
        <p:spPr/>
        <p:txBody>
          <a:bodyPr/>
          <a:lstStyle/>
          <a:p>
            <a:r>
              <a:rPr lang="en-US" sz="2000" dirty="0" smtClean="0"/>
              <a:t>Communication problems appearing as short CFAILS</a:t>
            </a:r>
          </a:p>
          <a:p>
            <a:pPr lvl="1"/>
            <a:r>
              <a:rPr lang="en-US" sz="1800" dirty="0" smtClean="0"/>
              <a:t>Check if incorrect COM-port Buffer settings</a:t>
            </a:r>
          </a:p>
          <a:p>
            <a:pPr lvl="1"/>
            <a:r>
              <a:rPr lang="en-US" sz="1800" dirty="0" smtClean="0"/>
              <a:t>Buffer settings – can be found under Device Manager – Com ports – Advanced Com port settings </a:t>
            </a:r>
          </a:p>
          <a:p>
            <a:pPr lvl="1"/>
            <a:r>
              <a:rPr lang="en-US" sz="1800" dirty="0" smtClean="0"/>
              <a:t>Both should be set to Low</a:t>
            </a:r>
            <a:endParaRPr lang="en-US" sz="2000" dirty="0" smtClean="0"/>
          </a:p>
        </p:txBody>
      </p:sp>
      <p:pic>
        <p:nvPicPr>
          <p:cNvPr id="52228" name="Picture 4"/>
          <p:cNvPicPr>
            <a:picLocks noChangeAspect="1" noChangeArrowheads="1"/>
          </p:cNvPicPr>
          <p:nvPr/>
        </p:nvPicPr>
        <p:blipFill>
          <a:blip r:embed="rId2" cstate="print"/>
          <a:srcRect/>
          <a:stretch>
            <a:fillRect/>
          </a:stretch>
        </p:blipFill>
        <p:spPr bwMode="auto">
          <a:xfrm>
            <a:off x="935989" y="2852936"/>
            <a:ext cx="6732355" cy="309088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4"/>
          <p:cNvGraphicFramePr>
            <a:graphicFrameLocks noChangeAspect="1"/>
          </p:cNvGraphicFramePr>
          <p:nvPr/>
        </p:nvGraphicFramePr>
        <p:xfrm>
          <a:off x="2031058" y="3068961"/>
          <a:ext cx="7112942" cy="3789040"/>
        </p:xfrm>
        <a:graphic>
          <a:graphicData uri="http://schemas.openxmlformats.org/presentationml/2006/ole">
            <p:oleObj spid="_x0000_s103426" name="Photo Editor Photo" r:id="rId3" imgW="9752381" imgH="7314286" progId="">
              <p:embed/>
            </p:oleObj>
          </a:graphicData>
        </a:graphic>
      </p:graphicFrame>
      <p:sp>
        <p:nvSpPr>
          <p:cNvPr id="612354" name="Rectangle 2"/>
          <p:cNvSpPr>
            <a:spLocks noGrp="1" noChangeArrowheads="1"/>
          </p:cNvSpPr>
          <p:nvPr>
            <p:ph type="title"/>
          </p:nvPr>
        </p:nvSpPr>
        <p:spPr/>
        <p:txBody>
          <a:bodyPr/>
          <a:lstStyle/>
          <a:p>
            <a:r>
              <a:rPr lang="en-US" smtClean="0"/>
              <a:t>Communication TankMaster- FCU</a:t>
            </a:r>
          </a:p>
        </p:txBody>
      </p:sp>
      <p:sp>
        <p:nvSpPr>
          <p:cNvPr id="11268" name="Rectangle 3"/>
          <p:cNvSpPr>
            <a:spLocks noGrp="1" noChangeArrowheads="1"/>
          </p:cNvSpPr>
          <p:nvPr>
            <p:ph idx="1"/>
          </p:nvPr>
        </p:nvSpPr>
        <p:spPr/>
        <p:txBody>
          <a:bodyPr/>
          <a:lstStyle/>
          <a:p>
            <a:r>
              <a:rPr lang="en-US" sz="2400" dirty="0" smtClean="0"/>
              <a:t>To field equipment via Modbus protocol</a:t>
            </a:r>
          </a:p>
          <a:p>
            <a:pPr lvl="1"/>
            <a:r>
              <a:rPr lang="en-US" sz="2000" dirty="0" smtClean="0"/>
              <a:t>Real time log can be viewed from Win Setup</a:t>
            </a:r>
          </a:p>
          <a:p>
            <a:pPr lvl="1"/>
            <a:r>
              <a:rPr lang="en-US" sz="2000" dirty="0" smtClean="0"/>
              <a:t>Statistic data for the communication</a:t>
            </a:r>
          </a:p>
          <a:p>
            <a:pPr lvl="1"/>
            <a:r>
              <a:rPr lang="en-US" sz="2000" dirty="0" smtClean="0"/>
              <a:t>In normal operation TankMaster should only send questions to FCU</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en-US" smtClean="0"/>
              <a:t>Communication TankMaster- FCU</a:t>
            </a:r>
          </a:p>
        </p:txBody>
      </p:sp>
      <p:sp>
        <p:nvSpPr>
          <p:cNvPr id="12" name="Content Placeholder 11"/>
          <p:cNvSpPr>
            <a:spLocks noGrp="1"/>
          </p:cNvSpPr>
          <p:nvPr>
            <p:ph idx="1"/>
          </p:nvPr>
        </p:nvSpPr>
        <p:spPr/>
        <p:txBody>
          <a:bodyPr/>
          <a:lstStyle/>
          <a:p>
            <a:r>
              <a:rPr lang="en-GB" sz="2000" dirty="0" smtClean="0"/>
              <a:t>Errors in communication-log</a:t>
            </a:r>
          </a:p>
          <a:p>
            <a:pPr lvl="1"/>
            <a:r>
              <a:rPr lang="en-GB" sz="1800" dirty="0" smtClean="0"/>
              <a:t>Timeout </a:t>
            </a:r>
            <a:r>
              <a:rPr lang="en-GB" sz="1800" dirty="0" smtClean="0"/>
              <a:t>error: Device does </a:t>
            </a:r>
            <a:r>
              <a:rPr lang="en-GB" sz="1800" dirty="0" smtClean="0"/>
              <a:t>not answer</a:t>
            </a:r>
          </a:p>
          <a:p>
            <a:pPr lvl="2"/>
            <a:r>
              <a:rPr lang="en-GB" sz="1400" dirty="0" smtClean="0"/>
              <a:t>Check Cabling, FBM, Power to unit, Modbus address</a:t>
            </a:r>
          </a:p>
          <a:p>
            <a:pPr lvl="1"/>
            <a:r>
              <a:rPr lang="en-GB" sz="1800" dirty="0" smtClean="0"/>
              <a:t>Checksum </a:t>
            </a:r>
            <a:r>
              <a:rPr lang="en-GB" sz="1800" dirty="0" smtClean="0"/>
              <a:t>error: Device </a:t>
            </a:r>
            <a:r>
              <a:rPr lang="en-GB" sz="1800" dirty="0" smtClean="0"/>
              <a:t>answer but checksum is wrong</a:t>
            </a:r>
          </a:p>
          <a:p>
            <a:pPr lvl="2"/>
            <a:r>
              <a:rPr lang="en-GB" sz="1400" dirty="0" smtClean="0"/>
              <a:t>Check cabling, baud rate, parity, number of data bits..</a:t>
            </a:r>
          </a:p>
          <a:p>
            <a:pPr lvl="1"/>
            <a:r>
              <a:rPr lang="en-GB" sz="1800" dirty="0" smtClean="0"/>
              <a:t>Overrun error: Device is answering but message is corrupt</a:t>
            </a:r>
          </a:p>
          <a:p>
            <a:pPr lvl="2"/>
            <a:r>
              <a:rPr lang="en-GB" sz="1400" dirty="0" smtClean="0"/>
              <a:t>Check cabling, baud rate, parity, number of data bits..</a:t>
            </a:r>
          </a:p>
          <a:p>
            <a:pPr lvl="1"/>
            <a:r>
              <a:rPr lang="en-GB" sz="1800" dirty="0" smtClean="0"/>
              <a:t>Too few bytes: Received message is not long enough</a:t>
            </a:r>
          </a:p>
          <a:p>
            <a:pPr lvl="2"/>
            <a:r>
              <a:rPr lang="en-GB" sz="1400" dirty="0" smtClean="0"/>
              <a:t>Check cabling, reply timeout</a:t>
            </a:r>
            <a:endParaRPr lang="sv-SE" sz="2000" dirty="0"/>
          </a:p>
        </p:txBody>
      </p:sp>
      <p:pic>
        <p:nvPicPr>
          <p:cNvPr id="53252" name="Picture 4"/>
          <p:cNvPicPr>
            <a:picLocks noChangeAspect="1" noChangeArrowheads="1"/>
          </p:cNvPicPr>
          <p:nvPr/>
        </p:nvPicPr>
        <p:blipFill>
          <a:blip r:embed="rId3" cstate="print"/>
          <a:srcRect/>
          <a:stretch>
            <a:fillRect/>
          </a:stretch>
        </p:blipFill>
        <p:spPr bwMode="auto">
          <a:xfrm>
            <a:off x="2267744" y="4077072"/>
            <a:ext cx="4710112" cy="25574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r>
              <a:rPr lang="en-US" smtClean="0"/>
              <a:t>Communication TankMaster- HOST</a:t>
            </a:r>
          </a:p>
        </p:txBody>
      </p:sp>
      <p:sp>
        <p:nvSpPr>
          <p:cNvPr id="54275" name="Rectangle 3"/>
          <p:cNvSpPr>
            <a:spLocks noGrp="1" noChangeArrowheads="1"/>
          </p:cNvSpPr>
          <p:nvPr>
            <p:ph idx="1"/>
          </p:nvPr>
        </p:nvSpPr>
        <p:spPr/>
        <p:txBody>
          <a:bodyPr/>
          <a:lstStyle/>
          <a:p>
            <a:r>
              <a:rPr lang="en-US" sz="2000" dirty="0" smtClean="0"/>
              <a:t>TankMaster acts a slave</a:t>
            </a:r>
          </a:p>
          <a:p>
            <a:r>
              <a:rPr lang="en-US" sz="2000" dirty="0" smtClean="0"/>
              <a:t>TankMaster Modbus Slave ’database’ must be configured</a:t>
            </a:r>
          </a:p>
          <a:p>
            <a:r>
              <a:rPr lang="en-US" sz="2000" dirty="0" smtClean="0"/>
              <a:t>Mapped Tanks can be set in any order</a:t>
            </a:r>
          </a:p>
          <a:p>
            <a:r>
              <a:rPr lang="en-US" sz="2000" dirty="0" smtClean="0"/>
              <a:t>How to configure a HOST to read from TankMaster?</a:t>
            </a:r>
          </a:p>
          <a:p>
            <a:pPr lvl="1"/>
            <a:r>
              <a:rPr lang="en-US" sz="1800" dirty="0" smtClean="0"/>
              <a:t>Document TM-SP08-0001</a:t>
            </a:r>
            <a:br>
              <a:rPr lang="en-US" sz="1800" dirty="0" smtClean="0"/>
            </a:br>
            <a:r>
              <a:rPr lang="en-US" sz="1800" dirty="0" smtClean="0"/>
              <a:t>’Extended Modbus Slave Protocol Specification’</a:t>
            </a:r>
          </a:p>
          <a:p>
            <a:pPr lvl="1"/>
            <a:endParaRPr lang="en-US" sz="1800" dirty="0" smtClean="0"/>
          </a:p>
        </p:txBody>
      </p:sp>
      <p:pic>
        <p:nvPicPr>
          <p:cNvPr id="9" name="Picture 4"/>
          <p:cNvPicPr>
            <a:picLocks noChangeAspect="1" noChangeArrowheads="1"/>
          </p:cNvPicPr>
          <p:nvPr/>
        </p:nvPicPr>
        <p:blipFill>
          <a:blip r:embed="rId2" cstate="print"/>
          <a:stretch>
            <a:fillRect/>
          </a:stretch>
        </p:blipFill>
        <p:spPr bwMode="auto">
          <a:xfrm>
            <a:off x="2627784" y="3414618"/>
            <a:ext cx="4311774" cy="31615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en-US" smtClean="0"/>
              <a:t>Communication TankMaster- HOST</a:t>
            </a:r>
          </a:p>
        </p:txBody>
      </p:sp>
      <p:sp>
        <p:nvSpPr>
          <p:cNvPr id="55299" name="Rectangle 3"/>
          <p:cNvSpPr>
            <a:spLocks noGrp="1" noChangeArrowheads="1"/>
          </p:cNvSpPr>
          <p:nvPr>
            <p:ph idx="1"/>
          </p:nvPr>
        </p:nvSpPr>
        <p:spPr>
          <a:xfrm>
            <a:off x="571500" y="1206500"/>
            <a:ext cx="5152628" cy="4546600"/>
          </a:xfrm>
        </p:spPr>
        <p:txBody>
          <a:bodyPr/>
          <a:lstStyle/>
          <a:p>
            <a:r>
              <a:rPr lang="en-US" sz="2400" dirty="0" smtClean="0"/>
              <a:t>Set Communication Parameters to match the Host</a:t>
            </a:r>
          </a:p>
          <a:p>
            <a:r>
              <a:rPr lang="en-US" sz="2400" dirty="0" smtClean="0"/>
              <a:t>Address:</a:t>
            </a:r>
          </a:p>
          <a:p>
            <a:pPr lvl="1"/>
            <a:r>
              <a:rPr lang="en-US" sz="2000" dirty="0" smtClean="0"/>
              <a:t>The TankMaster Slave address </a:t>
            </a:r>
          </a:p>
          <a:p>
            <a:r>
              <a:rPr lang="en-US" sz="2400" dirty="0" smtClean="0"/>
              <a:t>Query to Response Delay:</a:t>
            </a:r>
          </a:p>
          <a:p>
            <a:pPr lvl="1"/>
            <a:r>
              <a:rPr lang="en-US" sz="2000" dirty="0" smtClean="0"/>
              <a:t>Delay before send answer to Host</a:t>
            </a:r>
          </a:p>
          <a:p>
            <a:r>
              <a:rPr lang="en-US" sz="2400" dirty="0" smtClean="0"/>
              <a:t>Query Interval:</a:t>
            </a:r>
          </a:p>
          <a:p>
            <a:pPr lvl="1"/>
            <a:r>
              <a:rPr lang="en-US" sz="2000" dirty="0" smtClean="0"/>
              <a:t>Set the same as the HOST polling rate</a:t>
            </a:r>
          </a:p>
          <a:p>
            <a:r>
              <a:rPr lang="en-US" sz="2400" dirty="0" smtClean="0"/>
              <a:t>Read Query Timeout:</a:t>
            </a:r>
          </a:p>
          <a:p>
            <a:pPr lvl="1"/>
            <a:r>
              <a:rPr lang="en-US" sz="2000" dirty="0" smtClean="0"/>
              <a:t>Defines when indicating Timeout</a:t>
            </a:r>
            <a:br>
              <a:rPr lang="en-US" sz="2000" dirty="0" smtClean="0"/>
            </a:br>
            <a:r>
              <a:rPr lang="en-US" sz="2000" dirty="0" smtClean="0"/>
              <a:t>(no query from Host)</a:t>
            </a:r>
          </a:p>
          <a:p>
            <a:pPr>
              <a:buNone/>
            </a:pPr>
            <a:endParaRPr lang="en-US" sz="2400" dirty="0" smtClean="0"/>
          </a:p>
        </p:txBody>
      </p:sp>
      <p:pic>
        <p:nvPicPr>
          <p:cNvPr id="9" name="Picture 4"/>
          <p:cNvPicPr>
            <a:picLocks noChangeAspect="1" noChangeArrowheads="1"/>
          </p:cNvPicPr>
          <p:nvPr/>
        </p:nvPicPr>
        <p:blipFill>
          <a:blip r:embed="rId2" cstate="print"/>
          <a:stretch>
            <a:fillRect/>
          </a:stretch>
        </p:blipFill>
        <p:spPr bwMode="auto">
          <a:xfrm>
            <a:off x="5436096" y="1196752"/>
            <a:ext cx="3323645" cy="44501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smtClean="0"/>
              <a:t>Tank Scan</a:t>
            </a:r>
          </a:p>
        </p:txBody>
      </p:sp>
      <p:sp>
        <p:nvSpPr>
          <p:cNvPr id="30723" name="Rectangle 3"/>
          <p:cNvSpPr>
            <a:spLocks noGrp="1" noChangeArrowheads="1"/>
          </p:cNvSpPr>
          <p:nvPr>
            <p:ph sz="half" idx="1"/>
          </p:nvPr>
        </p:nvSpPr>
        <p:spPr/>
        <p:txBody>
          <a:bodyPr/>
          <a:lstStyle/>
          <a:p>
            <a:r>
              <a:rPr lang="en-US" sz="2000" dirty="0" smtClean="0"/>
              <a:t>Best service tool!</a:t>
            </a:r>
          </a:p>
          <a:p>
            <a:r>
              <a:rPr lang="en-US" sz="2000" dirty="0" smtClean="0"/>
              <a:t>Visualize what the gauge see in the tank</a:t>
            </a:r>
          </a:p>
          <a:p>
            <a:r>
              <a:rPr lang="en-US" sz="2000" dirty="0" smtClean="0"/>
              <a:t>Gives a good picture of the situation in the tank</a:t>
            </a:r>
          </a:p>
          <a:p>
            <a:pPr lvl="1"/>
            <a:r>
              <a:rPr lang="en-US" sz="1800" dirty="0" smtClean="0"/>
              <a:t>Installation condition</a:t>
            </a:r>
          </a:p>
          <a:p>
            <a:pPr lvl="1"/>
            <a:r>
              <a:rPr lang="en-US" sz="1800" dirty="0" smtClean="0"/>
              <a:t>Echo amplitude from surface</a:t>
            </a:r>
          </a:p>
          <a:p>
            <a:pPr lvl="1"/>
            <a:r>
              <a:rPr lang="en-US" sz="1800" dirty="0" smtClean="0"/>
              <a:t>If there are any </a:t>
            </a:r>
            <a:r>
              <a:rPr lang="en-US" sz="1800" dirty="0" smtClean="0"/>
              <a:t>disturbing  </a:t>
            </a:r>
            <a:r>
              <a:rPr lang="en-US" sz="1800" dirty="0" smtClean="0"/>
              <a:t>echo present</a:t>
            </a:r>
            <a:br>
              <a:rPr lang="en-US" sz="1800" dirty="0" smtClean="0"/>
            </a:br>
            <a:endParaRPr lang="en-US" sz="1800" dirty="0" smtClean="0"/>
          </a:p>
          <a:p>
            <a:r>
              <a:rPr lang="en-US" sz="2000" dirty="0" smtClean="0"/>
              <a:t>In Tank scan you can</a:t>
            </a:r>
          </a:p>
          <a:p>
            <a:pPr lvl="1"/>
            <a:r>
              <a:rPr lang="en-US" sz="1800" dirty="0" smtClean="0"/>
              <a:t>Adjust general threshold</a:t>
            </a:r>
          </a:p>
          <a:p>
            <a:pPr lvl="1"/>
            <a:r>
              <a:rPr lang="en-US" sz="1800" dirty="0" smtClean="0"/>
              <a:t>Create custom threshold</a:t>
            </a:r>
          </a:p>
          <a:p>
            <a:pPr lvl="1"/>
            <a:r>
              <a:rPr lang="en-US" sz="1800" dirty="0" smtClean="0"/>
              <a:t>Register </a:t>
            </a:r>
            <a:r>
              <a:rPr lang="en-US" sz="1800" dirty="0" smtClean="0"/>
              <a:t>disturbing echoes</a:t>
            </a:r>
            <a:r>
              <a:rPr lang="en-US" sz="1800" dirty="0" smtClean="0"/>
              <a:t>.</a:t>
            </a:r>
            <a:br>
              <a:rPr lang="en-US" sz="1800" dirty="0" smtClean="0"/>
            </a:br>
            <a:r>
              <a:rPr lang="en-US" sz="1800" dirty="0" smtClean="0"/>
              <a:t/>
            </a:r>
            <a:br>
              <a:rPr lang="en-US" sz="1800" dirty="0" smtClean="0"/>
            </a:br>
            <a:endParaRPr lang="en-US" sz="1800" dirty="0" smtClean="0"/>
          </a:p>
          <a:p>
            <a:pPr lvl="1"/>
            <a:endParaRPr lang="en-US" sz="1800" dirty="0" smtClean="0"/>
          </a:p>
        </p:txBody>
      </p:sp>
      <p:pic>
        <p:nvPicPr>
          <p:cNvPr id="9" name="Picture 4"/>
          <p:cNvPicPr>
            <a:picLocks noGrp="1" noChangeAspect="1" noChangeArrowheads="1"/>
          </p:cNvPicPr>
          <p:nvPr>
            <p:ph sz="half" idx="2"/>
          </p:nvPr>
        </p:nvPicPr>
        <p:blipFill>
          <a:blip r:embed="rId2" cstate="print"/>
          <a:srcRect/>
          <a:stretch>
            <a:fillRect/>
          </a:stretch>
        </p:blipFill>
        <p:spPr bwMode="auto">
          <a:xfrm>
            <a:off x="4446229" y="1772816"/>
            <a:ext cx="4697771" cy="295232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en-US" smtClean="0"/>
              <a:t>FCU Communication</a:t>
            </a:r>
          </a:p>
        </p:txBody>
      </p:sp>
      <p:sp>
        <p:nvSpPr>
          <p:cNvPr id="56323" name="Rectangle 3"/>
          <p:cNvSpPr>
            <a:spLocks noGrp="1" noChangeArrowheads="1"/>
          </p:cNvSpPr>
          <p:nvPr>
            <p:ph sz="half" idx="1"/>
          </p:nvPr>
        </p:nvSpPr>
        <p:spPr/>
        <p:txBody>
          <a:bodyPr/>
          <a:lstStyle/>
          <a:p>
            <a:r>
              <a:rPr lang="en-US" sz="2000" dirty="0" smtClean="0"/>
              <a:t>Field Bus</a:t>
            </a:r>
          </a:p>
          <a:p>
            <a:pPr lvl="1"/>
            <a:r>
              <a:rPr lang="en-US" sz="1800" dirty="0" smtClean="0"/>
              <a:t>C-fail to RTG</a:t>
            </a:r>
          </a:p>
          <a:p>
            <a:pPr lvl="2"/>
            <a:r>
              <a:rPr lang="en-US" sz="1600" dirty="0" smtClean="0"/>
              <a:t>RTG address in FCU Slave database</a:t>
            </a:r>
          </a:p>
          <a:p>
            <a:pPr lvl="2"/>
            <a:r>
              <a:rPr lang="en-US" sz="1600" dirty="0" smtClean="0"/>
              <a:t>Power to gauge</a:t>
            </a:r>
          </a:p>
          <a:p>
            <a:pPr lvl="2"/>
            <a:r>
              <a:rPr lang="en-US" sz="1600" dirty="0" smtClean="0"/>
              <a:t>Communication wires</a:t>
            </a:r>
          </a:p>
          <a:p>
            <a:pPr lvl="2"/>
            <a:r>
              <a:rPr lang="en-US" sz="1600" dirty="0" smtClean="0"/>
              <a:t>One gauge or complete FB?</a:t>
            </a:r>
          </a:p>
          <a:p>
            <a:pPr lvl="2"/>
            <a:endParaRPr lang="en-US" sz="1600" dirty="0" smtClean="0"/>
          </a:p>
        </p:txBody>
      </p:sp>
      <p:sp>
        <p:nvSpPr>
          <p:cNvPr id="9" name="Content Placeholder 8"/>
          <p:cNvSpPr>
            <a:spLocks noGrp="1"/>
          </p:cNvSpPr>
          <p:nvPr>
            <p:ph sz="half" idx="2"/>
          </p:nvPr>
        </p:nvSpPr>
        <p:spPr/>
        <p:txBody>
          <a:bodyPr/>
          <a:lstStyle/>
          <a:p>
            <a:r>
              <a:rPr lang="en-US" sz="2000" dirty="0" smtClean="0"/>
              <a:t>Group Bus</a:t>
            </a:r>
          </a:p>
          <a:p>
            <a:pPr lvl="1"/>
            <a:r>
              <a:rPr lang="en-US" sz="1800" dirty="0" smtClean="0"/>
              <a:t>TankMaster C-fail</a:t>
            </a:r>
          </a:p>
          <a:p>
            <a:pPr lvl="2"/>
            <a:r>
              <a:rPr lang="en-US" sz="1600" dirty="0" smtClean="0"/>
              <a:t>Power to FBM</a:t>
            </a:r>
          </a:p>
          <a:p>
            <a:pPr lvl="2"/>
            <a:r>
              <a:rPr lang="en-US" sz="1600" dirty="0" smtClean="0"/>
              <a:t>Protocol enabled and with correct parameters.</a:t>
            </a:r>
          </a:p>
          <a:p>
            <a:pPr lvl="2"/>
            <a:r>
              <a:rPr lang="en-US" sz="1600" dirty="0" smtClean="0"/>
              <a:t>Communication log in Win Setup</a:t>
            </a:r>
          </a:p>
          <a:p>
            <a:pPr lvl="1"/>
            <a:r>
              <a:rPr lang="en-US" sz="1800" dirty="0" smtClean="0"/>
              <a:t>HOST - No answer from FCU</a:t>
            </a:r>
          </a:p>
          <a:p>
            <a:pPr lvl="2"/>
            <a:r>
              <a:rPr lang="en-US" sz="1600" dirty="0" smtClean="0"/>
              <a:t>Asking for correct Modbus address</a:t>
            </a:r>
          </a:p>
          <a:p>
            <a:pPr lvl="2"/>
            <a:r>
              <a:rPr lang="en-US" sz="1600" dirty="0" smtClean="0"/>
              <a:t>Using the correct Function Code</a:t>
            </a:r>
          </a:p>
          <a:p>
            <a:pPr lvl="2"/>
            <a:r>
              <a:rPr lang="en-US" sz="1600" dirty="0" smtClean="0"/>
              <a:t>Correct Hand shaking</a:t>
            </a:r>
          </a:p>
          <a:p>
            <a:pPr lvl="2"/>
            <a:r>
              <a:rPr lang="en-US" sz="1600" dirty="0" smtClean="0"/>
              <a:t>Cables/connections</a:t>
            </a:r>
          </a:p>
          <a:p>
            <a:endParaRPr lang="sv-SE" sz="3200" dirty="0"/>
          </a:p>
        </p:txBody>
      </p:sp>
      <p:pic>
        <p:nvPicPr>
          <p:cNvPr id="10" name="Picture 9"/>
          <p:cNvPicPr>
            <a:picLocks noChangeAspect="1" noChangeArrowheads="1"/>
          </p:cNvPicPr>
          <p:nvPr/>
        </p:nvPicPr>
        <p:blipFill>
          <a:blip r:embed="rId2" cstate="print"/>
          <a:srcRect/>
          <a:stretch>
            <a:fillRect/>
          </a:stretch>
        </p:blipFill>
        <p:spPr bwMode="auto">
          <a:xfrm>
            <a:off x="1475656" y="3501008"/>
            <a:ext cx="2790825" cy="2374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932040" y="1196677"/>
            <a:ext cx="4211480" cy="3384451"/>
            <a:chOff x="1191" y="2040"/>
            <a:chExt cx="2832" cy="2235"/>
          </a:xfrm>
        </p:grpSpPr>
        <p:graphicFrame>
          <p:nvGraphicFramePr>
            <p:cNvPr id="12290" name="Object 3"/>
            <p:cNvGraphicFramePr>
              <a:graphicFrameLocks noChangeAspect="1"/>
            </p:cNvGraphicFramePr>
            <p:nvPr/>
          </p:nvGraphicFramePr>
          <p:xfrm>
            <a:off x="1191" y="2040"/>
            <a:ext cx="2832" cy="2235"/>
          </p:xfrm>
          <a:graphic>
            <a:graphicData uri="http://schemas.openxmlformats.org/presentationml/2006/ole">
              <p:oleObj spid="_x0000_s104450" name="Photo Editor Photo" r:id="rId4" imgW="16161905" imgH="12447619" progId="">
                <p:embed/>
              </p:oleObj>
            </a:graphicData>
          </a:graphic>
        </p:graphicFrame>
        <p:sp>
          <p:nvSpPr>
            <p:cNvPr id="12301" name="Oval 4"/>
            <p:cNvSpPr>
              <a:spLocks noChangeArrowheads="1"/>
            </p:cNvSpPr>
            <p:nvPr/>
          </p:nvSpPr>
          <p:spPr bwMode="auto">
            <a:xfrm>
              <a:off x="2096" y="2888"/>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sp>
          <p:nvSpPr>
            <p:cNvPr id="12302" name="Oval 5"/>
            <p:cNvSpPr>
              <a:spLocks noChangeArrowheads="1"/>
            </p:cNvSpPr>
            <p:nvPr/>
          </p:nvSpPr>
          <p:spPr bwMode="auto">
            <a:xfrm>
              <a:off x="1980" y="2932"/>
              <a:ext cx="32" cy="27"/>
            </a:xfrm>
            <a:prstGeom prst="ellipse">
              <a:avLst/>
            </a:prstGeom>
            <a:solidFill>
              <a:schemeClr val="tx2"/>
            </a:solidFill>
            <a:ln w="25400">
              <a:noFill/>
              <a:round/>
              <a:headEnd/>
              <a:tailEnd/>
            </a:ln>
          </p:spPr>
          <p:txBody>
            <a:bodyPr wrap="none" lIns="95271" tIns="47636" rIns="95271" bIns="47636" anchor="ctr"/>
            <a:lstStyle/>
            <a:p>
              <a:endParaRPr lang="sv-SE"/>
            </a:p>
          </p:txBody>
        </p:sp>
        <p:sp>
          <p:nvSpPr>
            <p:cNvPr id="12303" name="Oval 6"/>
            <p:cNvSpPr>
              <a:spLocks noChangeArrowheads="1"/>
            </p:cNvSpPr>
            <p:nvPr/>
          </p:nvSpPr>
          <p:spPr bwMode="auto">
            <a:xfrm>
              <a:off x="2992" y="2516"/>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sp>
          <p:nvSpPr>
            <p:cNvPr id="12304" name="Oval 7"/>
            <p:cNvSpPr>
              <a:spLocks noChangeArrowheads="1"/>
            </p:cNvSpPr>
            <p:nvPr/>
          </p:nvSpPr>
          <p:spPr bwMode="auto">
            <a:xfrm>
              <a:off x="1984" y="2892"/>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sp>
          <p:nvSpPr>
            <p:cNvPr id="12305" name="Oval 8"/>
            <p:cNvSpPr>
              <a:spLocks noChangeArrowheads="1"/>
            </p:cNvSpPr>
            <p:nvPr/>
          </p:nvSpPr>
          <p:spPr bwMode="auto">
            <a:xfrm>
              <a:off x="2024" y="2888"/>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sp>
          <p:nvSpPr>
            <p:cNvPr id="12306" name="Oval 9"/>
            <p:cNvSpPr>
              <a:spLocks noChangeArrowheads="1"/>
            </p:cNvSpPr>
            <p:nvPr/>
          </p:nvSpPr>
          <p:spPr bwMode="auto">
            <a:xfrm>
              <a:off x="3204" y="2124"/>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sp>
          <p:nvSpPr>
            <p:cNvPr id="12307" name="Oval 10"/>
            <p:cNvSpPr>
              <a:spLocks noChangeArrowheads="1"/>
            </p:cNvSpPr>
            <p:nvPr/>
          </p:nvSpPr>
          <p:spPr bwMode="auto">
            <a:xfrm>
              <a:off x="3040" y="2304"/>
              <a:ext cx="32" cy="27"/>
            </a:xfrm>
            <a:prstGeom prst="ellipse">
              <a:avLst/>
            </a:prstGeom>
            <a:solidFill>
              <a:schemeClr val="accent2"/>
            </a:solidFill>
            <a:ln w="25400">
              <a:noFill/>
              <a:round/>
              <a:headEnd/>
              <a:tailEnd/>
            </a:ln>
          </p:spPr>
          <p:txBody>
            <a:bodyPr wrap="none" lIns="95271" tIns="47636" rIns="95271" bIns="47636" anchor="ctr"/>
            <a:lstStyle/>
            <a:p>
              <a:endParaRPr lang="sv-SE"/>
            </a:p>
          </p:txBody>
        </p:sp>
        <p:sp>
          <p:nvSpPr>
            <p:cNvPr id="12308" name="Oval 11"/>
            <p:cNvSpPr>
              <a:spLocks noChangeArrowheads="1"/>
            </p:cNvSpPr>
            <p:nvPr/>
          </p:nvSpPr>
          <p:spPr bwMode="auto">
            <a:xfrm>
              <a:off x="2056" y="2932"/>
              <a:ext cx="32" cy="27"/>
            </a:xfrm>
            <a:prstGeom prst="ellipse">
              <a:avLst/>
            </a:prstGeom>
            <a:solidFill>
              <a:schemeClr val="tx2"/>
            </a:solidFill>
            <a:ln w="25400">
              <a:noFill/>
              <a:round/>
              <a:headEnd/>
              <a:tailEnd/>
            </a:ln>
          </p:spPr>
          <p:txBody>
            <a:bodyPr wrap="none" lIns="95271" tIns="47636" rIns="95271" bIns="47636" anchor="ctr"/>
            <a:lstStyle/>
            <a:p>
              <a:endParaRPr lang="sv-SE"/>
            </a:p>
          </p:txBody>
        </p:sp>
        <p:sp>
          <p:nvSpPr>
            <p:cNvPr id="12309" name="Oval 12"/>
            <p:cNvSpPr>
              <a:spLocks noChangeArrowheads="1"/>
            </p:cNvSpPr>
            <p:nvPr/>
          </p:nvSpPr>
          <p:spPr bwMode="auto">
            <a:xfrm>
              <a:off x="2092" y="2932"/>
              <a:ext cx="32" cy="27"/>
            </a:xfrm>
            <a:prstGeom prst="ellipse">
              <a:avLst/>
            </a:prstGeom>
            <a:solidFill>
              <a:schemeClr val="tx2"/>
            </a:solidFill>
            <a:ln w="25400">
              <a:noFill/>
              <a:round/>
              <a:headEnd/>
              <a:tailEnd/>
            </a:ln>
          </p:spPr>
          <p:txBody>
            <a:bodyPr wrap="none" lIns="95271" tIns="47636" rIns="95271" bIns="47636" anchor="ctr"/>
            <a:lstStyle/>
            <a:p>
              <a:endParaRPr lang="sv-SE"/>
            </a:p>
          </p:txBody>
        </p:sp>
        <p:sp>
          <p:nvSpPr>
            <p:cNvPr id="12310" name="Oval 13"/>
            <p:cNvSpPr>
              <a:spLocks noChangeArrowheads="1"/>
            </p:cNvSpPr>
            <p:nvPr/>
          </p:nvSpPr>
          <p:spPr bwMode="auto">
            <a:xfrm>
              <a:off x="3032" y="2516"/>
              <a:ext cx="32" cy="27"/>
            </a:xfrm>
            <a:prstGeom prst="ellipse">
              <a:avLst/>
            </a:prstGeom>
            <a:solidFill>
              <a:schemeClr val="tx2"/>
            </a:solidFill>
            <a:ln w="25400">
              <a:noFill/>
              <a:round/>
              <a:headEnd/>
              <a:tailEnd/>
            </a:ln>
          </p:spPr>
          <p:txBody>
            <a:bodyPr wrap="none" lIns="95271" tIns="47636" rIns="95271" bIns="47636" anchor="ctr"/>
            <a:lstStyle/>
            <a:p>
              <a:endParaRPr lang="sv-SE"/>
            </a:p>
          </p:txBody>
        </p:sp>
        <p:sp>
          <p:nvSpPr>
            <p:cNvPr id="12311" name="Oval 14"/>
            <p:cNvSpPr>
              <a:spLocks noChangeArrowheads="1"/>
            </p:cNvSpPr>
            <p:nvPr/>
          </p:nvSpPr>
          <p:spPr bwMode="auto">
            <a:xfrm>
              <a:off x="2020" y="2932"/>
              <a:ext cx="32" cy="27"/>
            </a:xfrm>
            <a:prstGeom prst="ellipse">
              <a:avLst/>
            </a:prstGeom>
            <a:solidFill>
              <a:schemeClr val="tx2"/>
            </a:solidFill>
            <a:ln w="25400">
              <a:noFill/>
              <a:round/>
              <a:headEnd/>
              <a:tailEnd/>
            </a:ln>
          </p:spPr>
          <p:txBody>
            <a:bodyPr wrap="none" lIns="95271" tIns="47636" rIns="95271" bIns="47636" anchor="ctr"/>
            <a:lstStyle/>
            <a:p>
              <a:endParaRPr lang="sv-SE"/>
            </a:p>
          </p:txBody>
        </p:sp>
        <p:sp>
          <p:nvSpPr>
            <p:cNvPr id="12312" name="Oval 15"/>
            <p:cNvSpPr>
              <a:spLocks noChangeArrowheads="1"/>
            </p:cNvSpPr>
            <p:nvPr/>
          </p:nvSpPr>
          <p:spPr bwMode="auto">
            <a:xfrm>
              <a:off x="2956" y="2516"/>
              <a:ext cx="32" cy="27"/>
            </a:xfrm>
            <a:prstGeom prst="ellipse">
              <a:avLst/>
            </a:prstGeom>
            <a:solidFill>
              <a:schemeClr val="tx2"/>
            </a:solidFill>
            <a:ln w="25400">
              <a:noFill/>
              <a:round/>
              <a:headEnd/>
              <a:tailEnd/>
            </a:ln>
          </p:spPr>
          <p:txBody>
            <a:bodyPr wrap="none" lIns="95271" tIns="47636" rIns="95271" bIns="47636" anchor="ctr"/>
            <a:lstStyle/>
            <a:p>
              <a:endParaRPr lang="sv-SE"/>
            </a:p>
          </p:txBody>
        </p:sp>
        <p:sp>
          <p:nvSpPr>
            <p:cNvPr id="12313" name="Oval 16"/>
            <p:cNvSpPr>
              <a:spLocks noChangeArrowheads="1"/>
            </p:cNvSpPr>
            <p:nvPr/>
          </p:nvSpPr>
          <p:spPr bwMode="auto">
            <a:xfrm>
              <a:off x="2060" y="2888"/>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sp>
          <p:nvSpPr>
            <p:cNvPr id="12314" name="Oval 17"/>
            <p:cNvSpPr>
              <a:spLocks noChangeArrowheads="1"/>
            </p:cNvSpPr>
            <p:nvPr/>
          </p:nvSpPr>
          <p:spPr bwMode="auto">
            <a:xfrm>
              <a:off x="2916" y="2516"/>
              <a:ext cx="32" cy="27"/>
            </a:xfrm>
            <a:prstGeom prst="ellipse">
              <a:avLst/>
            </a:prstGeom>
            <a:solidFill>
              <a:schemeClr val="accent1"/>
            </a:solidFill>
            <a:ln w="25400">
              <a:noFill/>
              <a:round/>
              <a:headEnd/>
              <a:tailEnd/>
            </a:ln>
          </p:spPr>
          <p:txBody>
            <a:bodyPr wrap="none" lIns="95271" tIns="47636" rIns="95271" bIns="47636" anchor="ctr"/>
            <a:lstStyle/>
            <a:p>
              <a:endParaRPr lang="sv-SE"/>
            </a:p>
          </p:txBody>
        </p:sp>
      </p:grpSp>
      <p:sp>
        <p:nvSpPr>
          <p:cNvPr id="618515" name="Rectangle 19"/>
          <p:cNvSpPr>
            <a:spLocks noGrp="1" noChangeArrowheads="1"/>
          </p:cNvSpPr>
          <p:nvPr>
            <p:ph type="title"/>
          </p:nvPr>
        </p:nvSpPr>
        <p:spPr/>
        <p:txBody>
          <a:bodyPr/>
          <a:lstStyle/>
          <a:p>
            <a:r>
              <a:rPr lang="en-US" smtClean="0"/>
              <a:t>FCU Communication</a:t>
            </a:r>
          </a:p>
        </p:txBody>
      </p:sp>
      <p:sp>
        <p:nvSpPr>
          <p:cNvPr id="32" name="Content Placeholder 31"/>
          <p:cNvSpPr>
            <a:spLocks noGrp="1"/>
          </p:cNvSpPr>
          <p:nvPr>
            <p:ph idx="1"/>
          </p:nvPr>
        </p:nvSpPr>
        <p:spPr/>
        <p:txBody>
          <a:bodyPr/>
          <a:lstStyle/>
          <a:p>
            <a:r>
              <a:rPr lang="en-US" sz="1600" dirty="0" smtClean="0"/>
              <a:t>Green diodes: serial data received</a:t>
            </a:r>
          </a:p>
          <a:p>
            <a:r>
              <a:rPr lang="en-US" sz="1600" dirty="0" smtClean="0"/>
              <a:t>Yellow diodes: serial data transmitted</a:t>
            </a:r>
          </a:p>
          <a:p>
            <a:r>
              <a:rPr lang="en-US" sz="1600" dirty="0" smtClean="0"/>
              <a:t>Red diode: watch dog</a:t>
            </a:r>
          </a:p>
          <a:p>
            <a:r>
              <a:rPr lang="en-US" sz="1600" dirty="0" smtClean="0"/>
              <a:t>Green LED: power on</a:t>
            </a:r>
          </a:p>
          <a:p>
            <a:r>
              <a:rPr lang="en-US" sz="1600" dirty="0" smtClean="0"/>
              <a:t>Good first step of trouble shooting!</a:t>
            </a:r>
          </a:p>
          <a:p>
            <a:r>
              <a:rPr lang="sv-SE" sz="1600" dirty="0" smtClean="0"/>
              <a:t>Communication between FCU and field</a:t>
            </a:r>
          </a:p>
          <a:p>
            <a:pPr lvl="1"/>
            <a:r>
              <a:rPr lang="sv-SE" sz="1400" dirty="0" smtClean="0"/>
              <a:t>Check field bus diodes</a:t>
            </a:r>
          </a:p>
          <a:p>
            <a:pPr lvl="1"/>
            <a:r>
              <a:rPr lang="sv-SE" sz="1400" dirty="0" smtClean="0"/>
              <a:t>Is any data sent from FCU (Yellow blink)</a:t>
            </a:r>
          </a:p>
          <a:p>
            <a:pPr lvl="1"/>
            <a:r>
              <a:rPr lang="sv-SE" sz="1400" dirty="0" smtClean="0"/>
              <a:t>Is any data recieved from field (Green blink)</a:t>
            </a:r>
            <a:endParaRPr lang="en-US" sz="1600" dirty="0" smtClean="0"/>
          </a:p>
          <a:p>
            <a:r>
              <a:rPr lang="en-US" sz="1600" dirty="0" smtClean="0"/>
              <a:t>Communication between Host and FCU</a:t>
            </a:r>
          </a:p>
          <a:p>
            <a:pPr lvl="1"/>
            <a:r>
              <a:rPr lang="en-US" sz="1400" dirty="0" smtClean="0"/>
              <a:t>Check group bus diodes</a:t>
            </a:r>
          </a:p>
          <a:p>
            <a:pPr lvl="1"/>
            <a:r>
              <a:rPr lang="en-US" sz="1400" dirty="0" smtClean="0"/>
              <a:t>Is any data coming from HOST (Green blink)</a:t>
            </a:r>
          </a:p>
          <a:p>
            <a:pPr lvl="1"/>
            <a:r>
              <a:rPr lang="en-US" sz="1400" dirty="0" smtClean="0"/>
              <a:t>Is any data sent back from FCU? (Yellow blink)</a:t>
            </a:r>
            <a:br>
              <a:rPr lang="en-US" sz="1400" dirty="0" smtClean="0"/>
            </a:br>
            <a:endParaRPr lang="sv-SE" sz="1600" dirty="0"/>
          </a:p>
        </p:txBody>
      </p:sp>
      <p:sp>
        <p:nvSpPr>
          <p:cNvPr id="12294" name="Rectangle 20"/>
          <p:cNvSpPr>
            <a:spLocks noChangeArrowheads="1"/>
          </p:cNvSpPr>
          <p:nvPr/>
        </p:nvSpPr>
        <p:spPr bwMode="auto">
          <a:xfrm>
            <a:off x="395536" y="5013176"/>
            <a:ext cx="2797175" cy="984885"/>
          </a:xfrm>
          <a:prstGeom prst="rect">
            <a:avLst/>
          </a:prstGeom>
          <a:noFill/>
          <a:ln w="9525">
            <a:noFill/>
            <a:miter lim="800000"/>
            <a:headEnd/>
            <a:tailEnd/>
          </a:ln>
        </p:spPr>
        <p:txBody>
          <a:bodyPr wrap="square">
            <a:spAutoFit/>
          </a:bodyPr>
          <a:lstStyle/>
          <a:p>
            <a:pPr algn="l"/>
            <a:r>
              <a:rPr lang="en-US" sz="1600" b="0" dirty="0">
                <a:solidFill>
                  <a:schemeClr val="tx1">
                    <a:lumMod val="50000"/>
                  </a:schemeClr>
                </a:solidFill>
                <a:latin typeface="+mn-lt"/>
              </a:rPr>
              <a:t>FCU led indications:</a:t>
            </a:r>
          </a:p>
          <a:p>
            <a:pPr lvl="1" algn="l"/>
            <a:r>
              <a:rPr lang="sv-SE" sz="1400" b="0" dirty="0" smtClean="0">
                <a:solidFill>
                  <a:schemeClr val="tx1">
                    <a:lumMod val="50000"/>
                  </a:schemeClr>
                </a:solidFill>
                <a:latin typeface="+mn-lt"/>
              </a:rPr>
              <a:t>Group </a:t>
            </a:r>
            <a:r>
              <a:rPr lang="sv-SE" sz="1400" b="0" dirty="0">
                <a:solidFill>
                  <a:schemeClr val="tx1">
                    <a:lumMod val="50000"/>
                  </a:schemeClr>
                </a:solidFill>
                <a:latin typeface="+mn-lt"/>
              </a:rPr>
              <a:t>Bus (slave):</a:t>
            </a:r>
            <a:br>
              <a:rPr lang="sv-SE" sz="1400" b="0" dirty="0">
                <a:solidFill>
                  <a:schemeClr val="tx1">
                    <a:lumMod val="50000"/>
                  </a:schemeClr>
                </a:solidFill>
                <a:latin typeface="+mn-lt"/>
              </a:rPr>
            </a:br>
            <a:endParaRPr lang="sv-SE" sz="1400" b="0" dirty="0">
              <a:solidFill>
                <a:schemeClr val="tx1">
                  <a:lumMod val="50000"/>
                </a:schemeClr>
              </a:solidFill>
              <a:latin typeface="+mn-lt"/>
            </a:endParaRPr>
          </a:p>
          <a:p>
            <a:pPr lvl="1" algn="l"/>
            <a:r>
              <a:rPr lang="sv-SE" sz="1400" b="0" dirty="0">
                <a:solidFill>
                  <a:schemeClr val="tx1">
                    <a:lumMod val="50000"/>
                  </a:schemeClr>
                </a:solidFill>
                <a:latin typeface="+mn-lt"/>
              </a:rPr>
              <a:t>Field Bus (master):</a:t>
            </a:r>
          </a:p>
        </p:txBody>
      </p:sp>
      <p:sp>
        <p:nvSpPr>
          <p:cNvPr id="618517" name="Rectangle 21"/>
          <p:cNvSpPr>
            <a:spLocks noChangeArrowheads="1"/>
          </p:cNvSpPr>
          <p:nvPr/>
        </p:nvSpPr>
        <p:spPr bwMode="auto">
          <a:xfrm>
            <a:off x="2886075" y="5125765"/>
            <a:ext cx="1974850" cy="320675"/>
          </a:xfrm>
          <a:prstGeom prst="rect">
            <a:avLst/>
          </a:prstGeom>
          <a:solidFill>
            <a:schemeClr val="accent1"/>
          </a:solidFill>
          <a:ln w="9525">
            <a:solidFill>
              <a:srgbClr val="000000"/>
            </a:solidFill>
            <a:miter lim="800000"/>
            <a:headEnd/>
            <a:tailEnd/>
          </a:ln>
        </p:spPr>
        <p:txBody>
          <a:bodyPr wrap="none" anchor="ctr"/>
          <a:lstStyle/>
          <a:p>
            <a:r>
              <a:rPr lang="sv-SE" sz="1600" b="1"/>
              <a:t>Green (Question)</a:t>
            </a:r>
            <a:endParaRPr lang="en-US" sz="1600" b="1"/>
          </a:p>
        </p:txBody>
      </p:sp>
      <p:sp>
        <p:nvSpPr>
          <p:cNvPr id="618518" name="Rectangle 22"/>
          <p:cNvSpPr>
            <a:spLocks noChangeArrowheads="1"/>
          </p:cNvSpPr>
          <p:nvPr/>
        </p:nvSpPr>
        <p:spPr bwMode="auto">
          <a:xfrm>
            <a:off x="5743575" y="5124177"/>
            <a:ext cx="1974850" cy="320675"/>
          </a:xfrm>
          <a:prstGeom prst="rect">
            <a:avLst/>
          </a:prstGeom>
          <a:solidFill>
            <a:srgbClr val="FFFF00"/>
          </a:solidFill>
          <a:ln w="9525">
            <a:solidFill>
              <a:srgbClr val="000000"/>
            </a:solidFill>
            <a:miter lim="800000"/>
            <a:headEnd/>
            <a:tailEnd/>
          </a:ln>
        </p:spPr>
        <p:txBody>
          <a:bodyPr wrap="none" anchor="ctr"/>
          <a:lstStyle/>
          <a:p>
            <a:r>
              <a:rPr lang="sv-SE" sz="1600" b="1"/>
              <a:t>Yellow (Answer)</a:t>
            </a:r>
            <a:endParaRPr lang="en-US" sz="1600" b="1"/>
          </a:p>
        </p:txBody>
      </p:sp>
      <p:sp>
        <p:nvSpPr>
          <p:cNvPr id="12297" name="Line 23"/>
          <p:cNvSpPr>
            <a:spLocks noChangeShapeType="1"/>
          </p:cNvSpPr>
          <p:nvPr/>
        </p:nvSpPr>
        <p:spPr bwMode="auto">
          <a:xfrm>
            <a:off x="4905375" y="5298802"/>
            <a:ext cx="841375" cy="0"/>
          </a:xfrm>
          <a:prstGeom prst="line">
            <a:avLst/>
          </a:prstGeom>
          <a:noFill/>
          <a:ln w="28575">
            <a:solidFill>
              <a:srgbClr val="000000"/>
            </a:solidFill>
            <a:round/>
            <a:headEnd/>
            <a:tailEnd type="triangle" w="med" len="med"/>
          </a:ln>
        </p:spPr>
        <p:txBody>
          <a:bodyPr wrap="none" anchor="ctr"/>
          <a:lstStyle/>
          <a:p>
            <a:endParaRPr lang="sv-SE"/>
          </a:p>
        </p:txBody>
      </p:sp>
      <p:sp>
        <p:nvSpPr>
          <p:cNvPr id="12298" name="Rectangle 24"/>
          <p:cNvSpPr>
            <a:spLocks noChangeArrowheads="1"/>
          </p:cNvSpPr>
          <p:nvPr/>
        </p:nvSpPr>
        <p:spPr bwMode="auto">
          <a:xfrm>
            <a:off x="2887663" y="5698852"/>
            <a:ext cx="1974850" cy="320675"/>
          </a:xfrm>
          <a:prstGeom prst="rect">
            <a:avLst/>
          </a:prstGeom>
          <a:solidFill>
            <a:srgbClr val="FFFF00"/>
          </a:solidFill>
          <a:ln w="9525">
            <a:solidFill>
              <a:srgbClr val="000000"/>
            </a:solidFill>
            <a:miter lim="800000"/>
            <a:headEnd/>
            <a:tailEnd/>
          </a:ln>
        </p:spPr>
        <p:txBody>
          <a:bodyPr wrap="none" anchor="ctr"/>
          <a:lstStyle/>
          <a:p>
            <a:r>
              <a:rPr lang="sv-SE" sz="1600" b="1"/>
              <a:t>Yellow (Question)</a:t>
            </a:r>
            <a:endParaRPr lang="en-US" sz="1600" b="1"/>
          </a:p>
        </p:txBody>
      </p:sp>
      <p:sp>
        <p:nvSpPr>
          <p:cNvPr id="12299" name="Rectangle 25"/>
          <p:cNvSpPr>
            <a:spLocks noChangeArrowheads="1"/>
          </p:cNvSpPr>
          <p:nvPr/>
        </p:nvSpPr>
        <p:spPr bwMode="auto">
          <a:xfrm>
            <a:off x="5745163" y="5697265"/>
            <a:ext cx="1974850" cy="320675"/>
          </a:xfrm>
          <a:prstGeom prst="rect">
            <a:avLst/>
          </a:prstGeom>
          <a:solidFill>
            <a:schemeClr val="accent1"/>
          </a:solidFill>
          <a:ln w="9525">
            <a:solidFill>
              <a:srgbClr val="000000"/>
            </a:solidFill>
            <a:miter lim="800000"/>
            <a:headEnd/>
            <a:tailEnd/>
          </a:ln>
        </p:spPr>
        <p:txBody>
          <a:bodyPr wrap="none" anchor="ctr"/>
          <a:lstStyle/>
          <a:p>
            <a:r>
              <a:rPr lang="sv-SE" sz="1600" b="1"/>
              <a:t>Green (Answer)</a:t>
            </a:r>
            <a:endParaRPr lang="en-US" sz="1600" b="1"/>
          </a:p>
        </p:txBody>
      </p:sp>
      <p:sp>
        <p:nvSpPr>
          <p:cNvPr id="12300" name="Line 26"/>
          <p:cNvSpPr>
            <a:spLocks noChangeShapeType="1"/>
          </p:cNvSpPr>
          <p:nvPr/>
        </p:nvSpPr>
        <p:spPr bwMode="auto">
          <a:xfrm>
            <a:off x="4906963" y="5871890"/>
            <a:ext cx="841375" cy="0"/>
          </a:xfrm>
          <a:prstGeom prst="line">
            <a:avLst/>
          </a:prstGeom>
          <a:noFill/>
          <a:ln w="28575">
            <a:solidFill>
              <a:srgbClr val="000000"/>
            </a:solidFill>
            <a:round/>
            <a:headEnd/>
            <a:tailEnd type="triangle" w="med" len="med"/>
          </a:ln>
        </p:spPr>
        <p:txBody>
          <a:bodyPr wrap="none" anchor="ctr"/>
          <a:lstStyle/>
          <a:p>
            <a:endParaRPr lang="sv-SE"/>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grpId="2" nodeType="clickEffect">
                                  <p:stCondLst>
                                    <p:cond delay="0"/>
                                  </p:stCondLst>
                                  <p:childTnLst>
                                    <p:set>
                                      <p:cBhvr>
                                        <p:cTn id="6" dur="500">
                                          <p:stCondLst>
                                            <p:cond delay="0"/>
                                          </p:stCondLst>
                                        </p:cTn>
                                        <p:tgtEl>
                                          <p:spTgt spid="618517"/>
                                        </p:tgtEl>
                                        <p:attrNameLst>
                                          <p:attrName>style.visibility</p:attrName>
                                        </p:attrNameLst>
                                      </p:cBhvr>
                                      <p:to>
                                        <p:strVal val="visible"/>
                                      </p:to>
                                    </p:set>
                                  </p:childTnLst>
                                </p:cTn>
                              </p:par>
                            </p:childTnLst>
                          </p:cTn>
                        </p:par>
                        <p:par>
                          <p:cTn id="7" fill="hold">
                            <p:stCondLst>
                              <p:cond delay="500"/>
                            </p:stCondLst>
                            <p:childTnLst>
                              <p:par>
                                <p:cTn id="8" presetID="11" presetClass="entr" presetSubtype="0" fill="hold" grpId="2" nodeType="afterEffect">
                                  <p:stCondLst>
                                    <p:cond delay="0"/>
                                  </p:stCondLst>
                                  <p:childTnLst>
                                    <p:set>
                                      <p:cBhvr>
                                        <p:cTn id="9" dur="1000">
                                          <p:stCondLst>
                                            <p:cond delay="0"/>
                                          </p:stCondLst>
                                        </p:cTn>
                                        <p:tgtEl>
                                          <p:spTgt spid="618518"/>
                                        </p:tgtEl>
                                        <p:attrNameLst>
                                          <p:attrName>style.visibility</p:attrName>
                                        </p:attrNameLst>
                                      </p:cBhvr>
                                      <p:to>
                                        <p:strVal val="visible"/>
                                      </p:to>
                                    </p:set>
                                  </p:childTnLst>
                                </p:cTn>
                              </p:par>
                            </p:childTnLst>
                          </p:cTn>
                        </p:par>
                        <p:par>
                          <p:cTn id="10" fill="hold">
                            <p:stCondLst>
                              <p:cond delay="1500"/>
                            </p:stCondLst>
                            <p:childTnLst>
                              <p:par>
                                <p:cTn id="11" presetID="11" presetClass="exit" presetSubtype="0" fill="hold" grpId="3" nodeType="afterEffect">
                                  <p:stCondLst>
                                    <p:cond delay="0"/>
                                  </p:stCondLst>
                                  <p:childTnLst>
                                    <p:anim calcmode="discrete" valueType="str">
                                      <p:cBhvr>
                                        <p:cTn id="12" dur="500"/>
                                        <p:tgtEl>
                                          <p:spTgt spid="618517"/>
                                        </p:tgtEl>
                                        <p:attrNameLst>
                                          <p:attrName>style.visibility</p:attrName>
                                        </p:attrNameLst>
                                      </p:cBhvr>
                                      <p:tavLst>
                                        <p:tav tm="0">
                                          <p:val>
                                            <p:strVal val="hidden"/>
                                          </p:val>
                                        </p:tav>
                                        <p:tav tm="50000">
                                          <p:val>
                                            <p:strVal val="visible"/>
                                          </p:val>
                                        </p:tav>
                                      </p:tavLst>
                                    </p:anim>
                                    <p:set>
                                      <p:cBhvr>
                                        <p:cTn id="13" dur="1" fill="hold">
                                          <p:stCondLst>
                                            <p:cond delay="499"/>
                                          </p:stCondLst>
                                        </p:cTn>
                                        <p:tgtEl>
                                          <p:spTgt spid="618517"/>
                                        </p:tgtEl>
                                        <p:attrNameLst>
                                          <p:attrName>style.visibility</p:attrName>
                                        </p:attrNameLst>
                                      </p:cBhvr>
                                      <p:to>
                                        <p:strVal val="hidden"/>
                                      </p:to>
                                    </p:set>
                                  </p:childTnLst>
                                </p:cTn>
                              </p:par>
                            </p:childTnLst>
                          </p:cTn>
                        </p:par>
                        <p:par>
                          <p:cTn id="14" fill="hold">
                            <p:stCondLst>
                              <p:cond delay="2000"/>
                            </p:stCondLst>
                            <p:childTnLst>
                              <p:par>
                                <p:cTn id="15" presetID="11" presetClass="exit" presetSubtype="0" fill="hold" grpId="0" nodeType="afterEffect">
                                  <p:stCondLst>
                                    <p:cond delay="0"/>
                                  </p:stCondLst>
                                  <p:childTnLst>
                                    <p:anim calcmode="discrete" valueType="str">
                                      <p:cBhvr>
                                        <p:cTn id="16" dur="1000"/>
                                        <p:tgtEl>
                                          <p:spTgt spid="618518"/>
                                        </p:tgtEl>
                                        <p:attrNameLst>
                                          <p:attrName>style.visibility</p:attrName>
                                        </p:attrNameLst>
                                      </p:cBhvr>
                                      <p:tavLst>
                                        <p:tav tm="0">
                                          <p:val>
                                            <p:strVal val="hidden"/>
                                          </p:val>
                                        </p:tav>
                                        <p:tav tm="50000">
                                          <p:val>
                                            <p:strVal val="visible"/>
                                          </p:val>
                                        </p:tav>
                                      </p:tavLst>
                                    </p:anim>
                                    <p:set>
                                      <p:cBhvr>
                                        <p:cTn id="17" dur="1" fill="hold">
                                          <p:stCondLst>
                                            <p:cond delay="999"/>
                                          </p:stCondLst>
                                        </p:cTn>
                                        <p:tgtEl>
                                          <p:spTgt spid="618518"/>
                                        </p:tgtEl>
                                        <p:attrNameLst>
                                          <p:attrName>style.visibility</p:attrName>
                                        </p:attrNameLst>
                                      </p:cBhvr>
                                      <p:to>
                                        <p:strVal val="hidden"/>
                                      </p:to>
                                    </p:set>
                                  </p:childTnLst>
                                </p:cTn>
                              </p:par>
                            </p:childTnLst>
                          </p:cTn>
                        </p:par>
                        <p:par>
                          <p:cTn id="18" fill="hold">
                            <p:stCondLst>
                              <p:cond delay="3000"/>
                            </p:stCondLst>
                            <p:childTnLst>
                              <p:par>
                                <p:cTn id="19" presetID="11" presetClass="exit" presetSubtype="0" fill="hold" grpId="1" nodeType="afterEffect">
                                  <p:stCondLst>
                                    <p:cond delay="0"/>
                                  </p:stCondLst>
                                  <p:childTnLst>
                                    <p:anim calcmode="discrete" valueType="str">
                                      <p:cBhvr>
                                        <p:cTn id="20" dur="500"/>
                                        <p:tgtEl>
                                          <p:spTgt spid="618517"/>
                                        </p:tgtEl>
                                        <p:attrNameLst>
                                          <p:attrName>style.visibility</p:attrName>
                                        </p:attrNameLst>
                                      </p:cBhvr>
                                      <p:tavLst>
                                        <p:tav tm="0">
                                          <p:val>
                                            <p:strVal val="hidden"/>
                                          </p:val>
                                        </p:tav>
                                        <p:tav tm="50000">
                                          <p:val>
                                            <p:strVal val="visible"/>
                                          </p:val>
                                        </p:tav>
                                      </p:tavLst>
                                    </p:anim>
                                    <p:set>
                                      <p:cBhvr>
                                        <p:cTn id="21" dur="1" fill="hold">
                                          <p:stCondLst>
                                            <p:cond delay="499"/>
                                          </p:stCondLst>
                                        </p:cTn>
                                        <p:tgtEl>
                                          <p:spTgt spid="618517"/>
                                        </p:tgtEl>
                                        <p:attrNameLst>
                                          <p:attrName>style.visibility</p:attrName>
                                        </p:attrNameLst>
                                      </p:cBhvr>
                                      <p:to>
                                        <p:strVal val="hidden"/>
                                      </p:to>
                                    </p:set>
                                  </p:childTnLst>
                                </p:cTn>
                              </p:par>
                            </p:childTnLst>
                          </p:cTn>
                        </p:par>
                        <p:par>
                          <p:cTn id="22" fill="hold">
                            <p:stCondLst>
                              <p:cond delay="3500"/>
                            </p:stCondLst>
                            <p:childTnLst>
                              <p:par>
                                <p:cTn id="23" presetID="11" presetClass="exit" presetSubtype="0" fill="hold" grpId="1" nodeType="afterEffect">
                                  <p:stCondLst>
                                    <p:cond delay="0"/>
                                  </p:stCondLst>
                                  <p:childTnLst>
                                    <p:anim calcmode="discrete" valueType="str">
                                      <p:cBhvr>
                                        <p:cTn id="24" dur="1000"/>
                                        <p:tgtEl>
                                          <p:spTgt spid="618518"/>
                                        </p:tgtEl>
                                        <p:attrNameLst>
                                          <p:attrName>style.visibility</p:attrName>
                                        </p:attrNameLst>
                                      </p:cBhvr>
                                      <p:tavLst>
                                        <p:tav tm="0">
                                          <p:val>
                                            <p:strVal val="hidden"/>
                                          </p:val>
                                        </p:tav>
                                        <p:tav tm="50000">
                                          <p:val>
                                            <p:strVal val="visible"/>
                                          </p:val>
                                        </p:tav>
                                      </p:tavLst>
                                    </p:anim>
                                    <p:set>
                                      <p:cBhvr>
                                        <p:cTn id="25" dur="1" fill="hold">
                                          <p:stCondLst>
                                            <p:cond delay="999"/>
                                          </p:stCondLst>
                                        </p:cTn>
                                        <p:tgtEl>
                                          <p:spTgt spid="618518"/>
                                        </p:tgtEl>
                                        <p:attrNameLst>
                                          <p:attrName>style.visibility</p:attrName>
                                        </p:attrNameLst>
                                      </p:cBhvr>
                                      <p:to>
                                        <p:strVal val="hidden"/>
                                      </p:to>
                                    </p:set>
                                  </p:childTnLst>
                                </p:cTn>
                              </p:par>
                            </p:childTnLst>
                          </p:cTn>
                        </p:par>
                        <p:par>
                          <p:cTn id="26" fill="hold">
                            <p:stCondLst>
                              <p:cond delay="4500"/>
                            </p:stCondLst>
                            <p:childTnLst>
                              <p:par>
                                <p:cTn id="27" presetID="11" presetClass="exit" presetSubtype="0" fill="hold" grpId="0" nodeType="afterEffect">
                                  <p:stCondLst>
                                    <p:cond delay="0"/>
                                  </p:stCondLst>
                                  <p:childTnLst>
                                    <p:anim calcmode="discrete" valueType="str">
                                      <p:cBhvr>
                                        <p:cTn id="28" dur="500"/>
                                        <p:tgtEl>
                                          <p:spTgt spid="618517"/>
                                        </p:tgtEl>
                                        <p:attrNameLst>
                                          <p:attrName>style.visibility</p:attrName>
                                        </p:attrNameLst>
                                      </p:cBhvr>
                                      <p:tavLst>
                                        <p:tav tm="0">
                                          <p:val>
                                            <p:strVal val="hidden"/>
                                          </p:val>
                                        </p:tav>
                                        <p:tav tm="50000">
                                          <p:val>
                                            <p:strVal val="visible"/>
                                          </p:val>
                                        </p:tav>
                                      </p:tavLst>
                                    </p:anim>
                                    <p:set>
                                      <p:cBhvr>
                                        <p:cTn id="29" dur="1" fill="hold">
                                          <p:stCondLst>
                                            <p:cond delay="499"/>
                                          </p:stCondLst>
                                        </p:cTn>
                                        <p:tgtEl>
                                          <p:spTgt spid="618517"/>
                                        </p:tgtEl>
                                        <p:attrNameLst>
                                          <p:attrName>style.visibility</p:attrName>
                                        </p:attrNameLst>
                                      </p:cBhvr>
                                      <p:to>
                                        <p:strVal val="hidden"/>
                                      </p:to>
                                    </p:set>
                                  </p:childTnLst>
                                </p:cTn>
                              </p:par>
                            </p:childTnLst>
                          </p:cTn>
                        </p:par>
                        <p:par>
                          <p:cTn id="30" fill="hold">
                            <p:stCondLst>
                              <p:cond delay="5000"/>
                            </p:stCondLst>
                            <p:childTnLst>
                              <p:par>
                                <p:cTn id="31" presetID="11" presetClass="exit" presetSubtype="0" fill="hold" grpId="3" nodeType="afterEffect">
                                  <p:stCondLst>
                                    <p:cond delay="0"/>
                                  </p:stCondLst>
                                  <p:childTnLst>
                                    <p:anim calcmode="discrete" valueType="str">
                                      <p:cBhvr>
                                        <p:cTn id="32" dur="1000"/>
                                        <p:tgtEl>
                                          <p:spTgt spid="618518"/>
                                        </p:tgtEl>
                                        <p:attrNameLst>
                                          <p:attrName>style.visibility</p:attrName>
                                        </p:attrNameLst>
                                      </p:cBhvr>
                                      <p:tavLst>
                                        <p:tav tm="0">
                                          <p:val>
                                            <p:strVal val="hidden"/>
                                          </p:val>
                                        </p:tav>
                                        <p:tav tm="50000">
                                          <p:val>
                                            <p:strVal val="visible"/>
                                          </p:val>
                                        </p:tav>
                                      </p:tavLst>
                                    </p:anim>
                                    <p:set>
                                      <p:cBhvr>
                                        <p:cTn id="33" dur="1" fill="hold">
                                          <p:stCondLst>
                                            <p:cond delay="999"/>
                                          </p:stCondLst>
                                        </p:cTn>
                                        <p:tgtEl>
                                          <p:spTgt spid="6185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17" grpId="0" animBg="1"/>
      <p:bldP spid="618517" grpId="1" animBg="1"/>
      <p:bldP spid="618517" grpId="2" animBg="1"/>
      <p:bldP spid="618517" grpId="3" animBg="1"/>
      <p:bldP spid="618518" grpId="0" animBg="1"/>
      <p:bldP spid="618518" grpId="1" animBg="1"/>
      <p:bldP spid="618518" grpId="2" animBg="1"/>
      <p:bldP spid="618518"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en-US" smtClean="0"/>
              <a:t>FCU 2160 Communication</a:t>
            </a:r>
          </a:p>
        </p:txBody>
      </p:sp>
      <p:sp>
        <p:nvSpPr>
          <p:cNvPr id="13320" name="Rectangle 3"/>
          <p:cNvSpPr>
            <a:spLocks noGrp="1" noChangeArrowheads="1"/>
          </p:cNvSpPr>
          <p:nvPr>
            <p:ph idx="1"/>
          </p:nvPr>
        </p:nvSpPr>
        <p:spPr/>
        <p:txBody>
          <a:bodyPr/>
          <a:lstStyle/>
          <a:p>
            <a:r>
              <a:rPr lang="en-US" sz="2000" dirty="0" smtClean="0"/>
              <a:t>Normal field bus processing</a:t>
            </a:r>
          </a:p>
          <a:p>
            <a:pPr lvl="1"/>
            <a:r>
              <a:rPr lang="en-US" sz="1800" dirty="0" smtClean="0"/>
              <a:t>All FB’s querying at same time</a:t>
            </a:r>
          </a:p>
          <a:p>
            <a:pPr lvl="1"/>
            <a:r>
              <a:rPr lang="en-US" sz="1800" dirty="0" smtClean="0"/>
              <a:t>High update rate from field equipment</a:t>
            </a:r>
          </a:p>
          <a:p>
            <a:r>
              <a:rPr lang="en-US" sz="2000" dirty="0" smtClean="0"/>
              <a:t>Single field bus processing</a:t>
            </a:r>
          </a:p>
          <a:p>
            <a:pPr lvl="1"/>
            <a:r>
              <a:rPr lang="en-US" sz="1800" dirty="0" smtClean="0"/>
              <a:t>Multiplexing the FB’s</a:t>
            </a:r>
          </a:p>
          <a:p>
            <a:pPr lvl="1"/>
            <a:r>
              <a:rPr lang="en-US" sz="1800" dirty="0" smtClean="0"/>
              <a:t>Set in HR 710 = 1</a:t>
            </a:r>
          </a:p>
          <a:p>
            <a:pPr lvl="1"/>
            <a:r>
              <a:rPr lang="en-US" sz="1800" dirty="0" smtClean="0"/>
              <a:t>A restart of the FCU is required</a:t>
            </a:r>
          </a:p>
          <a:p>
            <a:pPr lvl="1"/>
            <a:r>
              <a:rPr lang="en-US" sz="1800" dirty="0" smtClean="0"/>
              <a:t>Will slow down update rate of all field buses</a:t>
            </a:r>
          </a:p>
          <a:p>
            <a:pPr lvl="1"/>
            <a:r>
              <a:rPr lang="en-US" sz="1800" dirty="0" smtClean="0"/>
              <a:t>Use if cross talking between field buses </a:t>
            </a:r>
          </a:p>
          <a:p>
            <a:r>
              <a:rPr lang="en-US" sz="2000" dirty="0" smtClean="0"/>
              <a:t>Number of retries</a:t>
            </a:r>
          </a:p>
          <a:p>
            <a:pPr lvl="1"/>
            <a:r>
              <a:rPr lang="en-US" sz="1800" dirty="0" smtClean="0"/>
              <a:t>Set in HR 47</a:t>
            </a:r>
          </a:p>
          <a:p>
            <a:pPr lvl="1"/>
            <a:r>
              <a:rPr lang="en-US" sz="1800" dirty="0" smtClean="0"/>
              <a:t>Default = 4</a:t>
            </a:r>
          </a:p>
          <a:p>
            <a:pPr lvl="1"/>
            <a:r>
              <a:rPr lang="en-US" sz="1800" dirty="0" smtClean="0"/>
              <a:t>Could slow down update rate of the field bus</a:t>
            </a:r>
          </a:p>
        </p:txBody>
      </p:sp>
      <p:graphicFrame>
        <p:nvGraphicFramePr>
          <p:cNvPr id="13315" name="Object 5"/>
          <p:cNvGraphicFramePr>
            <a:graphicFrameLocks noChangeAspect="1"/>
          </p:cNvGraphicFramePr>
          <p:nvPr/>
        </p:nvGraphicFramePr>
        <p:xfrm>
          <a:off x="5508625" y="2936578"/>
          <a:ext cx="792163" cy="642938"/>
        </p:xfrm>
        <a:graphic>
          <a:graphicData uri="http://schemas.openxmlformats.org/presentationml/2006/ole">
            <p:oleObj spid="_x0000_s105475" name="Bitmap Image" r:id="rId3" imgW="3038095" imgH="2467319" progId="PBrush">
              <p:embed/>
            </p:oleObj>
          </a:graphicData>
        </a:graphic>
      </p:graphicFrame>
      <p:graphicFrame>
        <p:nvGraphicFramePr>
          <p:cNvPr id="13316" name="Object 6"/>
          <p:cNvGraphicFramePr>
            <a:graphicFrameLocks noChangeAspect="1"/>
          </p:cNvGraphicFramePr>
          <p:nvPr/>
        </p:nvGraphicFramePr>
        <p:xfrm>
          <a:off x="6299200" y="2934991"/>
          <a:ext cx="792163" cy="642937"/>
        </p:xfrm>
        <a:graphic>
          <a:graphicData uri="http://schemas.openxmlformats.org/presentationml/2006/ole">
            <p:oleObj spid="_x0000_s105476" name="Bitmap Image" r:id="rId4" imgW="3038095" imgH="2467319" progId="PBrush">
              <p:embed/>
            </p:oleObj>
          </a:graphicData>
        </a:graphic>
      </p:graphicFrame>
      <p:graphicFrame>
        <p:nvGraphicFramePr>
          <p:cNvPr id="13317" name="Object 7"/>
          <p:cNvGraphicFramePr>
            <a:graphicFrameLocks noChangeAspect="1"/>
          </p:cNvGraphicFramePr>
          <p:nvPr/>
        </p:nvGraphicFramePr>
        <p:xfrm>
          <a:off x="7092950" y="2936578"/>
          <a:ext cx="792163" cy="642938"/>
        </p:xfrm>
        <a:graphic>
          <a:graphicData uri="http://schemas.openxmlformats.org/presentationml/2006/ole">
            <p:oleObj spid="_x0000_s105477" name="Bitmap Image" r:id="rId5" imgW="3038095" imgH="2467319" progId="PBrush">
              <p:embed/>
            </p:oleObj>
          </a:graphicData>
        </a:graphic>
      </p:graphicFrame>
      <p:graphicFrame>
        <p:nvGraphicFramePr>
          <p:cNvPr id="13318" name="Object 8"/>
          <p:cNvGraphicFramePr>
            <a:graphicFrameLocks noChangeAspect="1"/>
          </p:cNvGraphicFramePr>
          <p:nvPr/>
        </p:nvGraphicFramePr>
        <p:xfrm>
          <a:off x="7885113" y="2936578"/>
          <a:ext cx="792162" cy="642938"/>
        </p:xfrm>
        <a:graphic>
          <a:graphicData uri="http://schemas.openxmlformats.org/presentationml/2006/ole">
            <p:oleObj spid="_x0000_s105478" name="Bitmap Image" r:id="rId6" imgW="3038095" imgH="2467319" progId="PBrush">
              <p:embed/>
            </p:oleObj>
          </a:graphicData>
        </a:graphic>
      </p:graphicFrame>
      <p:cxnSp>
        <p:nvCxnSpPr>
          <p:cNvPr id="619529" name="AutoShape 9"/>
          <p:cNvCxnSpPr>
            <a:cxnSpLocks noChangeShapeType="1"/>
          </p:cNvCxnSpPr>
          <p:nvPr/>
        </p:nvCxnSpPr>
        <p:spPr bwMode="auto">
          <a:xfrm rot="5400000">
            <a:off x="5844381" y="1880097"/>
            <a:ext cx="947738" cy="1187450"/>
          </a:xfrm>
          <a:prstGeom prst="curvedConnector3">
            <a:avLst>
              <a:gd name="adj1" fmla="val 49917"/>
            </a:avLst>
          </a:prstGeom>
          <a:noFill/>
          <a:ln w="12700">
            <a:solidFill>
              <a:schemeClr val="tx1"/>
            </a:solidFill>
            <a:round/>
            <a:headEnd type="triangle" w="med" len="med"/>
            <a:tailEnd type="triangle" w="med" len="med"/>
          </a:ln>
        </p:spPr>
      </p:cxnSp>
      <p:cxnSp>
        <p:nvCxnSpPr>
          <p:cNvPr id="619530" name="AutoShape 10"/>
          <p:cNvCxnSpPr>
            <a:cxnSpLocks noChangeShapeType="1"/>
          </p:cNvCxnSpPr>
          <p:nvPr/>
        </p:nvCxnSpPr>
        <p:spPr bwMode="auto">
          <a:xfrm rot="5400000">
            <a:off x="6390481" y="2305547"/>
            <a:ext cx="935038" cy="323850"/>
          </a:xfrm>
          <a:prstGeom prst="curvedConnector3">
            <a:avLst>
              <a:gd name="adj1" fmla="val 49917"/>
            </a:avLst>
          </a:prstGeom>
          <a:noFill/>
          <a:ln w="12700">
            <a:solidFill>
              <a:schemeClr val="tx1"/>
            </a:solidFill>
            <a:round/>
            <a:headEnd type="triangle" w="med" len="med"/>
            <a:tailEnd type="triangle" w="med" len="med"/>
          </a:ln>
        </p:spPr>
      </p:cxnSp>
      <p:cxnSp>
        <p:nvCxnSpPr>
          <p:cNvPr id="619531" name="AutoShape 11"/>
          <p:cNvCxnSpPr>
            <a:cxnSpLocks noChangeShapeType="1"/>
          </p:cNvCxnSpPr>
          <p:nvPr/>
        </p:nvCxnSpPr>
        <p:spPr bwMode="auto">
          <a:xfrm rot="16200000" flipH="1">
            <a:off x="6852444" y="2264272"/>
            <a:ext cx="947737" cy="396875"/>
          </a:xfrm>
          <a:prstGeom prst="curvedConnector3">
            <a:avLst>
              <a:gd name="adj1" fmla="val 49917"/>
            </a:avLst>
          </a:prstGeom>
          <a:noFill/>
          <a:ln w="12700">
            <a:solidFill>
              <a:schemeClr val="tx1"/>
            </a:solidFill>
            <a:round/>
            <a:headEnd type="triangle" w="med" len="med"/>
            <a:tailEnd type="triangle" w="med" len="med"/>
          </a:ln>
        </p:spPr>
      </p:cxnSp>
      <p:cxnSp>
        <p:nvCxnSpPr>
          <p:cNvPr id="619532" name="AutoShape 12"/>
          <p:cNvCxnSpPr>
            <a:cxnSpLocks noChangeShapeType="1"/>
          </p:cNvCxnSpPr>
          <p:nvPr/>
        </p:nvCxnSpPr>
        <p:spPr bwMode="auto">
          <a:xfrm rot="16200000" flipH="1">
            <a:off x="7391400" y="1868191"/>
            <a:ext cx="947737" cy="1189038"/>
          </a:xfrm>
          <a:prstGeom prst="curvedConnector3">
            <a:avLst>
              <a:gd name="adj1" fmla="val 49917"/>
            </a:avLst>
          </a:prstGeom>
          <a:noFill/>
          <a:ln w="12700">
            <a:solidFill>
              <a:schemeClr val="tx1"/>
            </a:solidFill>
            <a:round/>
            <a:headEnd type="triangle" w="med" len="med"/>
            <a:tailEnd type="triangle" w="med" len="med"/>
          </a:ln>
        </p:spPr>
      </p:cxnSp>
      <p:sp>
        <p:nvSpPr>
          <p:cNvPr id="13325" name="Text Box 13"/>
          <p:cNvSpPr txBox="1">
            <a:spLocks noChangeArrowheads="1"/>
          </p:cNvSpPr>
          <p:nvPr/>
        </p:nvSpPr>
        <p:spPr bwMode="auto">
          <a:xfrm>
            <a:off x="5219700" y="2600028"/>
            <a:ext cx="647700" cy="336550"/>
          </a:xfrm>
          <a:prstGeom prst="rect">
            <a:avLst/>
          </a:prstGeom>
          <a:noFill/>
          <a:ln w="63500">
            <a:noFill/>
            <a:miter lim="800000"/>
            <a:headEnd/>
            <a:tailEnd/>
          </a:ln>
        </p:spPr>
        <p:txBody>
          <a:bodyPr>
            <a:spAutoFit/>
          </a:bodyPr>
          <a:lstStyle/>
          <a:p>
            <a:pPr algn="l">
              <a:spcBef>
                <a:spcPct val="50000"/>
              </a:spcBef>
            </a:pPr>
            <a:r>
              <a:rPr lang="sv-SE" sz="1600">
                <a:solidFill>
                  <a:schemeClr val="tx1"/>
                </a:solidFill>
                <a:latin typeface="Times New Roman" pitchFamily="18" charset="0"/>
              </a:rPr>
              <a:t>FB1</a:t>
            </a:r>
            <a:endParaRPr lang="en-US" sz="1600">
              <a:solidFill>
                <a:schemeClr val="tx1"/>
              </a:solidFill>
              <a:latin typeface="Times New Roman" pitchFamily="18" charset="0"/>
            </a:endParaRPr>
          </a:p>
        </p:txBody>
      </p:sp>
      <p:sp>
        <p:nvSpPr>
          <p:cNvPr id="13326" name="Text Box 14"/>
          <p:cNvSpPr txBox="1">
            <a:spLocks noChangeArrowheads="1"/>
          </p:cNvSpPr>
          <p:nvPr/>
        </p:nvSpPr>
        <p:spPr bwMode="auto">
          <a:xfrm>
            <a:off x="6227763" y="2576216"/>
            <a:ext cx="647700" cy="336550"/>
          </a:xfrm>
          <a:prstGeom prst="rect">
            <a:avLst/>
          </a:prstGeom>
          <a:noFill/>
          <a:ln w="63500">
            <a:noFill/>
            <a:miter lim="800000"/>
            <a:headEnd/>
            <a:tailEnd/>
          </a:ln>
        </p:spPr>
        <p:txBody>
          <a:bodyPr>
            <a:spAutoFit/>
          </a:bodyPr>
          <a:lstStyle/>
          <a:p>
            <a:pPr algn="l">
              <a:spcBef>
                <a:spcPct val="50000"/>
              </a:spcBef>
            </a:pPr>
            <a:r>
              <a:rPr lang="sv-SE" sz="1600">
                <a:solidFill>
                  <a:schemeClr val="tx1"/>
                </a:solidFill>
                <a:latin typeface="Times New Roman" pitchFamily="18" charset="0"/>
              </a:rPr>
              <a:t>FB2</a:t>
            </a:r>
            <a:endParaRPr lang="en-US" sz="1600">
              <a:solidFill>
                <a:schemeClr val="tx1"/>
              </a:solidFill>
              <a:latin typeface="Times New Roman" pitchFamily="18" charset="0"/>
            </a:endParaRPr>
          </a:p>
        </p:txBody>
      </p:sp>
      <p:sp>
        <p:nvSpPr>
          <p:cNvPr id="13327" name="Text Box 15"/>
          <p:cNvSpPr txBox="1">
            <a:spLocks noChangeArrowheads="1"/>
          </p:cNvSpPr>
          <p:nvPr/>
        </p:nvSpPr>
        <p:spPr bwMode="auto">
          <a:xfrm>
            <a:off x="7019925" y="2576216"/>
            <a:ext cx="647700" cy="336550"/>
          </a:xfrm>
          <a:prstGeom prst="rect">
            <a:avLst/>
          </a:prstGeom>
          <a:noFill/>
          <a:ln w="63500">
            <a:noFill/>
            <a:miter lim="800000"/>
            <a:headEnd/>
            <a:tailEnd/>
          </a:ln>
        </p:spPr>
        <p:txBody>
          <a:bodyPr>
            <a:spAutoFit/>
          </a:bodyPr>
          <a:lstStyle/>
          <a:p>
            <a:pPr algn="l">
              <a:spcBef>
                <a:spcPct val="50000"/>
              </a:spcBef>
            </a:pPr>
            <a:r>
              <a:rPr lang="sv-SE" sz="1600">
                <a:solidFill>
                  <a:schemeClr val="tx1"/>
                </a:solidFill>
                <a:latin typeface="Times New Roman" pitchFamily="18" charset="0"/>
              </a:rPr>
              <a:t>FB3</a:t>
            </a:r>
            <a:endParaRPr lang="en-US" sz="1600">
              <a:solidFill>
                <a:schemeClr val="tx1"/>
              </a:solidFill>
              <a:latin typeface="Times New Roman" pitchFamily="18" charset="0"/>
            </a:endParaRPr>
          </a:p>
        </p:txBody>
      </p:sp>
      <p:sp>
        <p:nvSpPr>
          <p:cNvPr id="13328" name="Text Box 16"/>
          <p:cNvSpPr txBox="1">
            <a:spLocks noChangeArrowheads="1"/>
          </p:cNvSpPr>
          <p:nvPr/>
        </p:nvSpPr>
        <p:spPr bwMode="auto">
          <a:xfrm>
            <a:off x="7885113" y="2576216"/>
            <a:ext cx="647700" cy="336550"/>
          </a:xfrm>
          <a:prstGeom prst="rect">
            <a:avLst/>
          </a:prstGeom>
          <a:noFill/>
          <a:ln w="63500">
            <a:noFill/>
            <a:miter lim="800000"/>
            <a:headEnd/>
            <a:tailEnd/>
          </a:ln>
        </p:spPr>
        <p:txBody>
          <a:bodyPr>
            <a:spAutoFit/>
          </a:bodyPr>
          <a:lstStyle/>
          <a:p>
            <a:pPr algn="l">
              <a:spcBef>
                <a:spcPct val="50000"/>
              </a:spcBef>
            </a:pPr>
            <a:r>
              <a:rPr lang="sv-SE" sz="1600">
                <a:solidFill>
                  <a:schemeClr val="tx1"/>
                </a:solidFill>
                <a:latin typeface="Times New Roman" pitchFamily="18" charset="0"/>
              </a:rPr>
              <a:t>FB4</a:t>
            </a:r>
            <a:endParaRPr lang="en-US" sz="1600">
              <a:solidFill>
                <a:schemeClr val="tx1"/>
              </a:solidFill>
              <a:latin typeface="Times New Roman" pitchFamily="18" charset="0"/>
            </a:endParaRPr>
          </a:p>
        </p:txBody>
      </p:sp>
      <p:pic>
        <p:nvPicPr>
          <p:cNvPr id="20" name="Picture 19"/>
          <p:cNvPicPr>
            <a:picLocks noChangeAspect="1" noChangeArrowheads="1"/>
          </p:cNvPicPr>
          <p:nvPr/>
        </p:nvPicPr>
        <p:blipFill>
          <a:blip r:embed="rId7" cstate="print"/>
          <a:srcRect/>
          <a:stretch>
            <a:fillRect/>
          </a:stretch>
        </p:blipFill>
        <p:spPr bwMode="auto">
          <a:xfrm rot="21383647">
            <a:off x="6562244" y="1172125"/>
            <a:ext cx="1008112" cy="85787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19530"/>
                                        </p:tgtEl>
                                        <p:attrNameLst>
                                          <p:attrName>style.visibility</p:attrName>
                                        </p:attrNameLst>
                                      </p:cBhvr>
                                      <p:to>
                                        <p:strVal val="visible"/>
                                      </p:to>
                                    </p:set>
                                    <p:animEffect transition="in" filter="wedge">
                                      <p:cBhvr>
                                        <p:cTn id="7" dur="2000"/>
                                        <p:tgtEl>
                                          <p:spTgt spid="619530"/>
                                        </p:tgtEl>
                                      </p:cBhvr>
                                    </p:animEffect>
                                  </p:childTnLst>
                                </p:cTn>
                              </p:par>
                              <p:par>
                                <p:cTn id="8" presetID="20" presetClass="entr" presetSubtype="0" fill="hold" nodeType="withEffect">
                                  <p:stCondLst>
                                    <p:cond delay="0"/>
                                  </p:stCondLst>
                                  <p:childTnLst>
                                    <p:set>
                                      <p:cBhvr>
                                        <p:cTn id="9" dur="1" fill="hold">
                                          <p:stCondLst>
                                            <p:cond delay="0"/>
                                          </p:stCondLst>
                                        </p:cTn>
                                        <p:tgtEl>
                                          <p:spTgt spid="619529"/>
                                        </p:tgtEl>
                                        <p:attrNameLst>
                                          <p:attrName>style.visibility</p:attrName>
                                        </p:attrNameLst>
                                      </p:cBhvr>
                                      <p:to>
                                        <p:strVal val="visible"/>
                                      </p:to>
                                    </p:set>
                                    <p:animEffect transition="in" filter="wedge">
                                      <p:cBhvr>
                                        <p:cTn id="10" dur="2000"/>
                                        <p:tgtEl>
                                          <p:spTgt spid="619529"/>
                                        </p:tgtEl>
                                      </p:cBhvr>
                                    </p:animEffect>
                                  </p:childTnLst>
                                </p:cTn>
                              </p:par>
                              <p:par>
                                <p:cTn id="11" presetID="20" presetClass="entr" presetSubtype="0" fill="hold" nodeType="withEffect">
                                  <p:stCondLst>
                                    <p:cond delay="0"/>
                                  </p:stCondLst>
                                  <p:childTnLst>
                                    <p:set>
                                      <p:cBhvr>
                                        <p:cTn id="12" dur="1" fill="hold">
                                          <p:stCondLst>
                                            <p:cond delay="0"/>
                                          </p:stCondLst>
                                        </p:cTn>
                                        <p:tgtEl>
                                          <p:spTgt spid="619531"/>
                                        </p:tgtEl>
                                        <p:attrNameLst>
                                          <p:attrName>style.visibility</p:attrName>
                                        </p:attrNameLst>
                                      </p:cBhvr>
                                      <p:to>
                                        <p:strVal val="visible"/>
                                      </p:to>
                                    </p:set>
                                    <p:animEffect transition="in" filter="wedge">
                                      <p:cBhvr>
                                        <p:cTn id="13" dur="2000"/>
                                        <p:tgtEl>
                                          <p:spTgt spid="619531"/>
                                        </p:tgtEl>
                                      </p:cBhvr>
                                    </p:animEffect>
                                  </p:childTnLst>
                                </p:cTn>
                              </p:par>
                              <p:par>
                                <p:cTn id="14" presetID="20" presetClass="entr" presetSubtype="0" fill="hold" nodeType="withEffect">
                                  <p:stCondLst>
                                    <p:cond delay="0"/>
                                  </p:stCondLst>
                                  <p:childTnLst>
                                    <p:set>
                                      <p:cBhvr>
                                        <p:cTn id="15" dur="1" fill="hold">
                                          <p:stCondLst>
                                            <p:cond delay="0"/>
                                          </p:stCondLst>
                                        </p:cTn>
                                        <p:tgtEl>
                                          <p:spTgt spid="619532"/>
                                        </p:tgtEl>
                                        <p:attrNameLst>
                                          <p:attrName>style.visibility</p:attrName>
                                        </p:attrNameLst>
                                      </p:cBhvr>
                                      <p:to>
                                        <p:strVal val="visible"/>
                                      </p:to>
                                    </p:set>
                                    <p:animEffect transition="in" filter="wedge">
                                      <p:cBhvr>
                                        <p:cTn id="16" dur="2000"/>
                                        <p:tgtEl>
                                          <p:spTgt spid="61953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95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95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95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9532"/>
                                        </p:tgtEl>
                                        <p:attrNameLst>
                                          <p:attrName>style.visibility</p:attrName>
                                        </p:attrNameLst>
                                      </p:cBhvr>
                                      <p:to>
                                        <p:strVal val="visible"/>
                                      </p:to>
                                    </p:set>
                                  </p:childTnLst>
                                </p:cTn>
                              </p:par>
                            </p:childTnLst>
                          </p:cTn>
                        </p:par>
                        <p:par>
                          <p:cTn id="27" fill="hold">
                            <p:stCondLst>
                              <p:cond delay="0"/>
                            </p:stCondLst>
                            <p:childTnLst>
                              <p:par>
                                <p:cTn id="28" presetID="20" presetClass="entr" presetSubtype="0" fill="hold" nodeType="afterEffect">
                                  <p:stCondLst>
                                    <p:cond delay="0"/>
                                  </p:stCondLst>
                                  <p:childTnLst>
                                    <p:set>
                                      <p:cBhvr>
                                        <p:cTn id="29" dur="1" fill="hold">
                                          <p:stCondLst>
                                            <p:cond delay="0"/>
                                          </p:stCondLst>
                                        </p:cTn>
                                        <p:tgtEl>
                                          <p:spTgt spid="619529"/>
                                        </p:tgtEl>
                                        <p:attrNameLst>
                                          <p:attrName>style.visibility</p:attrName>
                                        </p:attrNameLst>
                                      </p:cBhvr>
                                      <p:to>
                                        <p:strVal val="visible"/>
                                      </p:to>
                                    </p:set>
                                    <p:animEffect transition="in" filter="wedge">
                                      <p:cBhvr>
                                        <p:cTn id="30" dur="2000"/>
                                        <p:tgtEl>
                                          <p:spTgt spid="619529"/>
                                        </p:tgtEl>
                                      </p:cBhvr>
                                    </p:animEffect>
                                  </p:childTnLst>
                                </p:cTn>
                              </p:par>
                            </p:childTnLst>
                          </p:cTn>
                        </p:par>
                        <p:par>
                          <p:cTn id="31" fill="hold">
                            <p:stCondLst>
                              <p:cond delay="2000"/>
                            </p:stCondLst>
                            <p:childTnLst>
                              <p:par>
                                <p:cTn id="32" presetID="20" presetClass="entr" presetSubtype="0" fill="hold" nodeType="afterEffect">
                                  <p:stCondLst>
                                    <p:cond delay="0"/>
                                  </p:stCondLst>
                                  <p:childTnLst>
                                    <p:set>
                                      <p:cBhvr>
                                        <p:cTn id="33" dur="1" fill="hold">
                                          <p:stCondLst>
                                            <p:cond delay="0"/>
                                          </p:stCondLst>
                                        </p:cTn>
                                        <p:tgtEl>
                                          <p:spTgt spid="619530"/>
                                        </p:tgtEl>
                                        <p:attrNameLst>
                                          <p:attrName>style.visibility</p:attrName>
                                        </p:attrNameLst>
                                      </p:cBhvr>
                                      <p:to>
                                        <p:strVal val="visible"/>
                                      </p:to>
                                    </p:set>
                                    <p:animEffect transition="in" filter="wedge">
                                      <p:cBhvr>
                                        <p:cTn id="34" dur="2000"/>
                                        <p:tgtEl>
                                          <p:spTgt spid="619530"/>
                                        </p:tgtEl>
                                      </p:cBhvr>
                                    </p:animEffect>
                                  </p:childTnLst>
                                </p:cTn>
                              </p:par>
                            </p:childTnLst>
                          </p:cTn>
                        </p:par>
                        <p:par>
                          <p:cTn id="35" fill="hold">
                            <p:stCondLst>
                              <p:cond delay="4000"/>
                            </p:stCondLst>
                            <p:childTnLst>
                              <p:par>
                                <p:cTn id="36" presetID="20" presetClass="entr" presetSubtype="0" fill="hold" nodeType="afterEffect">
                                  <p:stCondLst>
                                    <p:cond delay="0"/>
                                  </p:stCondLst>
                                  <p:childTnLst>
                                    <p:set>
                                      <p:cBhvr>
                                        <p:cTn id="37" dur="1" fill="hold">
                                          <p:stCondLst>
                                            <p:cond delay="0"/>
                                          </p:stCondLst>
                                        </p:cTn>
                                        <p:tgtEl>
                                          <p:spTgt spid="619531"/>
                                        </p:tgtEl>
                                        <p:attrNameLst>
                                          <p:attrName>style.visibility</p:attrName>
                                        </p:attrNameLst>
                                      </p:cBhvr>
                                      <p:to>
                                        <p:strVal val="visible"/>
                                      </p:to>
                                    </p:set>
                                    <p:animEffect transition="in" filter="wedge">
                                      <p:cBhvr>
                                        <p:cTn id="38" dur="2000"/>
                                        <p:tgtEl>
                                          <p:spTgt spid="619531"/>
                                        </p:tgtEl>
                                      </p:cBhvr>
                                    </p:animEffect>
                                  </p:childTnLst>
                                </p:cTn>
                              </p:par>
                            </p:childTnLst>
                          </p:cTn>
                        </p:par>
                        <p:par>
                          <p:cTn id="39" fill="hold">
                            <p:stCondLst>
                              <p:cond delay="6000"/>
                            </p:stCondLst>
                            <p:childTnLst>
                              <p:par>
                                <p:cTn id="40" presetID="20" presetClass="entr" presetSubtype="0" fill="hold" nodeType="afterEffect">
                                  <p:stCondLst>
                                    <p:cond delay="0"/>
                                  </p:stCondLst>
                                  <p:childTnLst>
                                    <p:set>
                                      <p:cBhvr>
                                        <p:cTn id="41" dur="1" fill="hold">
                                          <p:stCondLst>
                                            <p:cond delay="0"/>
                                          </p:stCondLst>
                                        </p:cTn>
                                        <p:tgtEl>
                                          <p:spTgt spid="619532"/>
                                        </p:tgtEl>
                                        <p:attrNameLst>
                                          <p:attrName>style.visibility</p:attrName>
                                        </p:attrNameLst>
                                      </p:cBhvr>
                                      <p:to>
                                        <p:strVal val="visible"/>
                                      </p:to>
                                    </p:set>
                                    <p:animEffect transition="in" filter="wedge">
                                      <p:cBhvr>
                                        <p:cTn id="42" dur="2000"/>
                                        <p:tgtEl>
                                          <p:spTgt spid="619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V:\Land_Div\Pictures\REX\REX Okapad\Rosemount_Rex\Rosemount_Rex Rakt_RGB_.jpg"/>
          <p:cNvPicPr>
            <a:picLocks noChangeAspect="1" noChangeArrowheads="1"/>
          </p:cNvPicPr>
          <p:nvPr/>
        </p:nvPicPr>
        <p:blipFill>
          <a:blip r:embed="rId2" cstate="print"/>
          <a:srcRect/>
          <a:stretch>
            <a:fillRect/>
          </a:stretch>
        </p:blipFill>
        <p:spPr bwMode="auto">
          <a:xfrm>
            <a:off x="7308304" y="4005064"/>
            <a:ext cx="1077538" cy="1512168"/>
          </a:xfrm>
          <a:prstGeom prst="rect">
            <a:avLst/>
          </a:prstGeom>
          <a:noFill/>
        </p:spPr>
      </p:pic>
      <p:pic>
        <p:nvPicPr>
          <p:cNvPr id="21" name="Picture 4" descr="V:\Land_Div\Pictures\REX\REX Okapad\Rosemount_Rex\Rosemount_Rex Rakt_RGB_.jpg"/>
          <p:cNvPicPr>
            <a:picLocks noChangeAspect="1" noChangeArrowheads="1"/>
          </p:cNvPicPr>
          <p:nvPr/>
        </p:nvPicPr>
        <p:blipFill>
          <a:blip r:embed="rId2" cstate="print"/>
          <a:srcRect/>
          <a:stretch>
            <a:fillRect/>
          </a:stretch>
        </p:blipFill>
        <p:spPr bwMode="auto">
          <a:xfrm>
            <a:off x="6302774" y="3933056"/>
            <a:ext cx="1077538" cy="1512168"/>
          </a:xfrm>
          <a:prstGeom prst="rect">
            <a:avLst/>
          </a:prstGeom>
          <a:noFill/>
        </p:spPr>
      </p:pic>
      <p:sp>
        <p:nvSpPr>
          <p:cNvPr id="620546" name="Rectangle 2"/>
          <p:cNvSpPr>
            <a:spLocks noGrp="1" noChangeArrowheads="1"/>
          </p:cNvSpPr>
          <p:nvPr>
            <p:ph type="title"/>
          </p:nvPr>
        </p:nvSpPr>
        <p:spPr/>
        <p:txBody>
          <a:bodyPr/>
          <a:lstStyle/>
          <a:p>
            <a:r>
              <a:rPr lang="en-US" smtClean="0"/>
              <a:t>FCU Communication</a:t>
            </a:r>
          </a:p>
        </p:txBody>
      </p:sp>
      <p:sp>
        <p:nvSpPr>
          <p:cNvPr id="14341" name="Rectangle 3"/>
          <p:cNvSpPr>
            <a:spLocks noGrp="1" noChangeArrowheads="1"/>
          </p:cNvSpPr>
          <p:nvPr>
            <p:ph idx="1"/>
          </p:nvPr>
        </p:nvSpPr>
        <p:spPr/>
        <p:txBody>
          <a:bodyPr/>
          <a:lstStyle/>
          <a:p>
            <a:r>
              <a:rPr lang="en-US" sz="2000" dirty="0" smtClean="0"/>
              <a:t>Cross talking </a:t>
            </a:r>
          </a:p>
          <a:p>
            <a:pPr lvl="1"/>
            <a:r>
              <a:rPr lang="en-US" sz="1800" dirty="0" smtClean="0"/>
              <a:t>Can appear if shielding is bad and/or the cables run parallel for a long distance </a:t>
            </a:r>
          </a:p>
          <a:p>
            <a:pPr lvl="1"/>
            <a:r>
              <a:rPr lang="en-US" sz="1800" dirty="0" smtClean="0"/>
              <a:t>Other systems with cables close to ours can also disturb the TRL2 bus</a:t>
            </a:r>
          </a:p>
          <a:p>
            <a:pPr lvl="1"/>
            <a:r>
              <a:rPr lang="en-US" sz="1800" dirty="0" smtClean="0"/>
              <a:t>Check Green LEDs (answer from RTG) on Fieldbus: one query=one reply!</a:t>
            </a:r>
          </a:p>
          <a:p>
            <a:r>
              <a:rPr lang="en-US" sz="2000" dirty="0" smtClean="0"/>
              <a:t>Solutions</a:t>
            </a:r>
          </a:p>
          <a:p>
            <a:pPr lvl="1"/>
            <a:r>
              <a:rPr lang="en-US" sz="1800" dirty="0" smtClean="0"/>
              <a:t>Separate cables / better shielding</a:t>
            </a:r>
          </a:p>
          <a:p>
            <a:pPr lvl="1"/>
            <a:r>
              <a:rPr lang="en-US" sz="1800" dirty="0" smtClean="0"/>
              <a:t>Single Field Bus operation in the FCU activated</a:t>
            </a:r>
          </a:p>
          <a:p>
            <a:pPr lvl="2"/>
            <a:r>
              <a:rPr lang="en-US" sz="1600" dirty="0" smtClean="0"/>
              <a:t>		Holding register #710 set to 1</a:t>
            </a:r>
          </a:p>
        </p:txBody>
      </p:sp>
      <p:sp>
        <p:nvSpPr>
          <p:cNvPr id="14343" name="Line 5"/>
          <p:cNvSpPr>
            <a:spLocks noChangeShapeType="1"/>
          </p:cNvSpPr>
          <p:nvPr/>
        </p:nvSpPr>
        <p:spPr bwMode="auto">
          <a:xfrm>
            <a:off x="1273175" y="5003602"/>
            <a:ext cx="0" cy="508000"/>
          </a:xfrm>
          <a:prstGeom prst="line">
            <a:avLst/>
          </a:prstGeom>
          <a:noFill/>
          <a:ln w="25400">
            <a:solidFill>
              <a:schemeClr val="tx1"/>
            </a:solidFill>
            <a:round/>
            <a:headEnd/>
            <a:tailEnd/>
          </a:ln>
        </p:spPr>
        <p:txBody>
          <a:bodyPr lIns="95271" tIns="47636" rIns="95271" bIns="47636"/>
          <a:lstStyle/>
          <a:p>
            <a:endParaRPr lang="sv-SE"/>
          </a:p>
        </p:txBody>
      </p:sp>
      <p:sp>
        <p:nvSpPr>
          <p:cNvPr id="14344" name="Line 6"/>
          <p:cNvSpPr>
            <a:spLocks noChangeShapeType="1"/>
          </p:cNvSpPr>
          <p:nvPr/>
        </p:nvSpPr>
        <p:spPr bwMode="auto">
          <a:xfrm>
            <a:off x="1273175" y="5511602"/>
            <a:ext cx="6035129" cy="5630"/>
          </a:xfrm>
          <a:prstGeom prst="line">
            <a:avLst/>
          </a:prstGeom>
          <a:noFill/>
          <a:ln w="25400">
            <a:solidFill>
              <a:schemeClr val="tx1"/>
            </a:solidFill>
            <a:round/>
            <a:headEnd/>
            <a:tailEnd/>
          </a:ln>
        </p:spPr>
        <p:txBody>
          <a:bodyPr lIns="95271" tIns="47636" rIns="95271" bIns="47636"/>
          <a:lstStyle/>
          <a:p>
            <a:endParaRPr lang="sv-SE"/>
          </a:p>
        </p:txBody>
      </p:sp>
      <p:sp>
        <p:nvSpPr>
          <p:cNvPr id="14345" name="Line 7"/>
          <p:cNvSpPr>
            <a:spLocks noChangeShapeType="1"/>
          </p:cNvSpPr>
          <p:nvPr/>
        </p:nvSpPr>
        <p:spPr bwMode="auto">
          <a:xfrm>
            <a:off x="1138238" y="5032177"/>
            <a:ext cx="0" cy="609600"/>
          </a:xfrm>
          <a:prstGeom prst="line">
            <a:avLst/>
          </a:prstGeom>
          <a:noFill/>
          <a:ln w="25400">
            <a:solidFill>
              <a:schemeClr val="tx1"/>
            </a:solidFill>
            <a:round/>
            <a:headEnd/>
            <a:tailEnd/>
          </a:ln>
        </p:spPr>
        <p:txBody>
          <a:bodyPr lIns="95271" tIns="47636" rIns="95271" bIns="47636"/>
          <a:lstStyle/>
          <a:p>
            <a:endParaRPr lang="sv-SE"/>
          </a:p>
        </p:txBody>
      </p:sp>
      <p:sp>
        <p:nvSpPr>
          <p:cNvPr id="14346" name="Line 8"/>
          <p:cNvSpPr>
            <a:spLocks noChangeShapeType="1"/>
          </p:cNvSpPr>
          <p:nvPr/>
        </p:nvSpPr>
        <p:spPr bwMode="auto">
          <a:xfrm flipV="1">
            <a:off x="1138238" y="5627489"/>
            <a:ext cx="7172325" cy="14288"/>
          </a:xfrm>
          <a:prstGeom prst="line">
            <a:avLst/>
          </a:prstGeom>
          <a:noFill/>
          <a:ln w="25400">
            <a:solidFill>
              <a:schemeClr val="tx1"/>
            </a:solidFill>
            <a:round/>
            <a:headEnd/>
            <a:tailEnd/>
          </a:ln>
        </p:spPr>
        <p:txBody>
          <a:bodyPr lIns="95271" tIns="47636" rIns="95271" bIns="47636"/>
          <a:lstStyle/>
          <a:p>
            <a:endParaRPr lang="sv-SE"/>
          </a:p>
        </p:txBody>
      </p:sp>
      <p:sp>
        <p:nvSpPr>
          <p:cNvPr id="14348" name="Line 12"/>
          <p:cNvSpPr>
            <a:spLocks noChangeShapeType="1"/>
          </p:cNvSpPr>
          <p:nvPr/>
        </p:nvSpPr>
        <p:spPr bwMode="auto">
          <a:xfrm flipV="1">
            <a:off x="7308304" y="4509120"/>
            <a:ext cx="0" cy="1002482"/>
          </a:xfrm>
          <a:prstGeom prst="line">
            <a:avLst/>
          </a:prstGeom>
          <a:noFill/>
          <a:ln w="25400">
            <a:solidFill>
              <a:schemeClr val="tx1"/>
            </a:solidFill>
            <a:round/>
            <a:headEnd/>
            <a:tailEnd/>
          </a:ln>
        </p:spPr>
        <p:txBody>
          <a:bodyPr lIns="95271" tIns="47636" rIns="95271" bIns="47636"/>
          <a:lstStyle/>
          <a:p>
            <a:endParaRPr lang="sv-SE"/>
          </a:p>
        </p:txBody>
      </p:sp>
      <p:sp>
        <p:nvSpPr>
          <p:cNvPr id="14349" name="Text Box 13"/>
          <p:cNvSpPr txBox="1">
            <a:spLocks noChangeArrowheads="1"/>
          </p:cNvSpPr>
          <p:nvPr/>
        </p:nvSpPr>
        <p:spPr bwMode="auto">
          <a:xfrm>
            <a:off x="467544" y="5109964"/>
            <a:ext cx="654050" cy="369887"/>
          </a:xfrm>
          <a:prstGeom prst="rect">
            <a:avLst/>
          </a:prstGeom>
          <a:noFill/>
          <a:ln w="25400">
            <a:noFill/>
            <a:miter lim="800000"/>
            <a:headEnd/>
            <a:tailEnd/>
          </a:ln>
        </p:spPr>
        <p:txBody>
          <a:bodyPr wrap="none" lIns="95271" tIns="47636" rIns="95271" bIns="47636">
            <a:spAutoFit/>
          </a:bodyPr>
          <a:lstStyle/>
          <a:p>
            <a:pPr algn="l"/>
            <a:r>
              <a:rPr lang="en-GB" sz="1800" b="1" dirty="0">
                <a:solidFill>
                  <a:schemeClr val="tx1"/>
                </a:solidFill>
                <a:latin typeface="Times New Roman" pitchFamily="18" charset="0"/>
              </a:rPr>
              <a:t>FB 1</a:t>
            </a:r>
            <a:endParaRPr lang="sv-SE" sz="1800" b="1" dirty="0">
              <a:solidFill>
                <a:schemeClr val="tx1"/>
              </a:solidFill>
              <a:latin typeface="Times New Roman" pitchFamily="18" charset="0"/>
            </a:endParaRPr>
          </a:p>
        </p:txBody>
      </p:sp>
      <p:sp>
        <p:nvSpPr>
          <p:cNvPr id="14350" name="Text Box 14"/>
          <p:cNvSpPr txBox="1">
            <a:spLocks noChangeArrowheads="1"/>
          </p:cNvSpPr>
          <p:nvPr/>
        </p:nvSpPr>
        <p:spPr bwMode="auto">
          <a:xfrm>
            <a:off x="1403648" y="5109964"/>
            <a:ext cx="654050" cy="369888"/>
          </a:xfrm>
          <a:prstGeom prst="rect">
            <a:avLst/>
          </a:prstGeom>
          <a:noFill/>
          <a:ln w="25400">
            <a:noFill/>
            <a:miter lim="800000"/>
            <a:headEnd/>
            <a:tailEnd/>
          </a:ln>
        </p:spPr>
        <p:txBody>
          <a:bodyPr wrap="none" lIns="95271" tIns="47636" rIns="95271" bIns="47636">
            <a:spAutoFit/>
          </a:bodyPr>
          <a:lstStyle/>
          <a:p>
            <a:pPr algn="l"/>
            <a:r>
              <a:rPr lang="en-GB" sz="1800" b="1" dirty="0">
                <a:solidFill>
                  <a:schemeClr val="tx1"/>
                </a:solidFill>
                <a:latin typeface="Times New Roman" pitchFamily="18" charset="0"/>
              </a:rPr>
              <a:t>FB 2</a:t>
            </a:r>
            <a:endParaRPr lang="sv-SE" sz="1800" b="1" dirty="0">
              <a:solidFill>
                <a:schemeClr val="tx1"/>
              </a:solidFill>
              <a:latin typeface="Times New Roman" pitchFamily="18" charset="0"/>
            </a:endParaRPr>
          </a:p>
        </p:txBody>
      </p:sp>
      <p:pic>
        <p:nvPicPr>
          <p:cNvPr id="19" name="Picture 18"/>
          <p:cNvPicPr>
            <a:picLocks noChangeAspect="1" noChangeArrowheads="1"/>
          </p:cNvPicPr>
          <p:nvPr/>
        </p:nvPicPr>
        <p:blipFill>
          <a:blip r:embed="rId3" cstate="print"/>
          <a:srcRect/>
          <a:stretch>
            <a:fillRect/>
          </a:stretch>
        </p:blipFill>
        <p:spPr bwMode="auto">
          <a:xfrm rot="21383647">
            <a:off x="637539" y="4251941"/>
            <a:ext cx="1008112" cy="857870"/>
          </a:xfrm>
          <a:prstGeom prst="rect">
            <a:avLst/>
          </a:prstGeom>
          <a:noFill/>
          <a:ln w="9525">
            <a:noFill/>
            <a:miter lim="800000"/>
            <a:headEnd/>
            <a:tailEnd/>
          </a:ln>
        </p:spPr>
      </p:pic>
      <p:sp>
        <p:nvSpPr>
          <p:cNvPr id="23" name="Line 12"/>
          <p:cNvSpPr>
            <a:spLocks noChangeShapeType="1"/>
          </p:cNvSpPr>
          <p:nvPr/>
        </p:nvSpPr>
        <p:spPr bwMode="auto">
          <a:xfrm flipH="1" flipV="1">
            <a:off x="8313834" y="4581129"/>
            <a:ext cx="2582" cy="1058518"/>
          </a:xfrm>
          <a:prstGeom prst="line">
            <a:avLst/>
          </a:prstGeom>
          <a:noFill/>
          <a:ln w="25400">
            <a:solidFill>
              <a:schemeClr val="tx1"/>
            </a:solidFill>
            <a:round/>
            <a:headEnd/>
            <a:tailEnd/>
          </a:ln>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en-US" smtClean="0"/>
              <a:t>Trl2 bus Communication</a:t>
            </a:r>
          </a:p>
        </p:txBody>
      </p:sp>
      <p:sp>
        <p:nvSpPr>
          <p:cNvPr id="57347" name="Rectangle 3"/>
          <p:cNvSpPr>
            <a:spLocks noGrp="1" noChangeArrowheads="1"/>
          </p:cNvSpPr>
          <p:nvPr>
            <p:ph idx="1"/>
          </p:nvPr>
        </p:nvSpPr>
        <p:spPr/>
        <p:txBody>
          <a:bodyPr/>
          <a:lstStyle/>
          <a:p>
            <a:r>
              <a:rPr lang="en-US" sz="2000" dirty="0" smtClean="0"/>
              <a:t>Check cables! </a:t>
            </a:r>
          </a:p>
          <a:p>
            <a:pPr lvl="1"/>
            <a:r>
              <a:rPr lang="en-US" sz="1800" dirty="0" smtClean="0"/>
              <a:t>Good condition of cable</a:t>
            </a:r>
          </a:p>
          <a:p>
            <a:pPr lvl="1"/>
            <a:r>
              <a:rPr lang="en-US" sz="1800" dirty="0" smtClean="0"/>
              <a:t>Good connection in junction box</a:t>
            </a:r>
          </a:p>
          <a:p>
            <a:r>
              <a:rPr lang="en-US" sz="2000" dirty="0" smtClean="0"/>
              <a:t>Check that cable is shielded and only connected in FCU.</a:t>
            </a:r>
          </a:p>
          <a:p>
            <a:r>
              <a:rPr lang="en-US" sz="2000" dirty="0" smtClean="0"/>
              <a:t>Install a resistor in parallel with the field bus. (15-100 Ω)</a:t>
            </a:r>
          </a:p>
          <a:p>
            <a:pPr lvl="1"/>
            <a:r>
              <a:rPr lang="en-US" sz="1800" dirty="0" smtClean="0"/>
              <a:t>Changes the impedance of the field bus</a:t>
            </a:r>
          </a:p>
          <a:p>
            <a:pPr lvl="1"/>
            <a:r>
              <a:rPr lang="en-US" sz="1800" dirty="0" smtClean="0"/>
              <a:t>Impedance affects the frequency of the Tlr2 bus</a:t>
            </a:r>
          </a:p>
          <a:p>
            <a:pPr lvl="1"/>
            <a:r>
              <a:rPr lang="en-US" sz="1800" dirty="0" smtClean="0"/>
              <a:t>100 Ω is normally ok</a:t>
            </a:r>
            <a:br>
              <a:rPr lang="en-US" sz="1800" dirty="0" smtClean="0"/>
            </a:br>
            <a:r>
              <a:rPr lang="en-US" sz="1800" dirty="0" smtClean="0"/>
              <a:t>Connect at FBM side or FCU side</a:t>
            </a:r>
          </a:p>
          <a:p>
            <a:pPr lvl="1"/>
            <a:r>
              <a:rPr lang="en-US" sz="1800" dirty="0" smtClean="0"/>
              <a:t>Sometimes at gauge </a:t>
            </a:r>
            <a:r>
              <a:rPr lang="en-US" sz="1800" dirty="0" err="1" smtClean="0"/>
              <a:t>JBi</a:t>
            </a:r>
            <a:r>
              <a:rPr lang="en-US" sz="1800" dirty="0" smtClean="0"/>
              <a:t> helps</a:t>
            </a:r>
          </a:p>
          <a:p>
            <a:pPr lvl="1"/>
            <a:r>
              <a:rPr lang="en-US" sz="1800" dirty="0" smtClean="0"/>
              <a:t>Loop resistance should not be more than 200 Ω.</a:t>
            </a:r>
          </a:p>
          <a:p>
            <a:r>
              <a:rPr lang="en-US" sz="2000" dirty="0" smtClean="0"/>
              <a:t>In FBM2180 a 100 Ω is built in for easy termination</a:t>
            </a:r>
          </a:p>
        </p:txBody>
      </p:sp>
      <p:grpSp>
        <p:nvGrpSpPr>
          <p:cNvPr id="2" name="Group 4"/>
          <p:cNvGrpSpPr>
            <a:grpSpLocks/>
          </p:cNvGrpSpPr>
          <p:nvPr/>
        </p:nvGrpSpPr>
        <p:grpSpPr bwMode="auto">
          <a:xfrm rot="-5400000">
            <a:off x="6142038" y="2878137"/>
            <a:ext cx="3709988" cy="1243013"/>
            <a:chOff x="1071" y="2908"/>
            <a:chExt cx="3870" cy="1070"/>
          </a:xfrm>
        </p:grpSpPr>
        <p:sp>
          <p:nvSpPr>
            <p:cNvPr id="57349" name="Freeform 5"/>
            <p:cNvSpPr>
              <a:spLocks/>
            </p:cNvSpPr>
            <p:nvPr/>
          </p:nvSpPr>
          <p:spPr bwMode="auto">
            <a:xfrm>
              <a:off x="2844" y="2908"/>
              <a:ext cx="2052" cy="576"/>
            </a:xfrm>
            <a:custGeom>
              <a:avLst/>
              <a:gdLst>
                <a:gd name="T0" fmla="*/ 0 w 2052"/>
                <a:gd name="T1" fmla="*/ 576 h 576"/>
                <a:gd name="T2" fmla="*/ 351 w 2052"/>
                <a:gd name="T3" fmla="*/ 423 h 576"/>
                <a:gd name="T4" fmla="*/ 1017 w 2052"/>
                <a:gd name="T5" fmla="*/ 477 h 576"/>
                <a:gd name="T6" fmla="*/ 1377 w 2052"/>
                <a:gd name="T7" fmla="*/ 441 h 576"/>
                <a:gd name="T8" fmla="*/ 1548 w 2052"/>
                <a:gd name="T9" fmla="*/ 378 h 576"/>
                <a:gd name="T10" fmla="*/ 1809 w 2052"/>
                <a:gd name="T11" fmla="*/ 225 h 576"/>
                <a:gd name="T12" fmla="*/ 1881 w 2052"/>
                <a:gd name="T13" fmla="*/ 162 h 576"/>
                <a:gd name="T14" fmla="*/ 2052 w 2052"/>
                <a:gd name="T15" fmla="*/ 0 h 576"/>
                <a:gd name="T16" fmla="*/ 0 60000 65536"/>
                <a:gd name="T17" fmla="*/ 0 60000 65536"/>
                <a:gd name="T18" fmla="*/ 0 60000 65536"/>
                <a:gd name="T19" fmla="*/ 0 60000 65536"/>
                <a:gd name="T20" fmla="*/ 0 60000 65536"/>
                <a:gd name="T21" fmla="*/ 0 60000 65536"/>
                <a:gd name="T22" fmla="*/ 0 60000 65536"/>
                <a:gd name="T23" fmla="*/ 0 60000 65536"/>
                <a:gd name="T24" fmla="*/ 0 w 2052"/>
                <a:gd name="T25" fmla="*/ 0 h 576"/>
                <a:gd name="T26" fmla="*/ 2052 w 2052"/>
                <a:gd name="T27" fmla="*/ 576 h 5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52" h="576">
                  <a:moveTo>
                    <a:pt x="0" y="576"/>
                  </a:moveTo>
                  <a:cubicBezTo>
                    <a:pt x="110" y="494"/>
                    <a:pt x="214" y="446"/>
                    <a:pt x="351" y="423"/>
                  </a:cubicBezTo>
                  <a:cubicBezTo>
                    <a:pt x="573" y="440"/>
                    <a:pt x="794" y="461"/>
                    <a:pt x="1017" y="477"/>
                  </a:cubicBezTo>
                  <a:cubicBezTo>
                    <a:pt x="1234" y="469"/>
                    <a:pt x="1224" y="466"/>
                    <a:pt x="1377" y="441"/>
                  </a:cubicBezTo>
                  <a:cubicBezTo>
                    <a:pt x="1435" y="418"/>
                    <a:pt x="1486" y="390"/>
                    <a:pt x="1548" y="378"/>
                  </a:cubicBezTo>
                  <a:cubicBezTo>
                    <a:pt x="1632" y="322"/>
                    <a:pt x="1726" y="281"/>
                    <a:pt x="1809" y="225"/>
                  </a:cubicBezTo>
                  <a:cubicBezTo>
                    <a:pt x="1871" y="183"/>
                    <a:pt x="1835" y="201"/>
                    <a:pt x="1881" y="162"/>
                  </a:cubicBezTo>
                  <a:cubicBezTo>
                    <a:pt x="1942" y="110"/>
                    <a:pt x="2015" y="74"/>
                    <a:pt x="2052" y="0"/>
                  </a:cubicBezTo>
                </a:path>
              </a:pathLst>
            </a:custGeom>
            <a:noFill/>
            <a:ln w="25400" cap="flat" cmpd="sng">
              <a:solidFill>
                <a:schemeClr val="tx1"/>
              </a:solidFill>
              <a:prstDash val="solid"/>
              <a:round/>
              <a:headEnd type="none" w="med" len="med"/>
              <a:tailEnd type="none" w="med" len="med"/>
            </a:ln>
          </p:spPr>
          <p:txBody>
            <a:bodyPr lIns="95271" tIns="47636" rIns="95271" bIns="47636"/>
            <a:lstStyle/>
            <a:p>
              <a:endParaRPr lang="sv-SE"/>
            </a:p>
          </p:txBody>
        </p:sp>
        <p:grpSp>
          <p:nvGrpSpPr>
            <p:cNvPr id="3" name="Group 6"/>
            <p:cNvGrpSpPr>
              <a:grpSpLocks/>
            </p:cNvGrpSpPr>
            <p:nvPr/>
          </p:nvGrpSpPr>
          <p:grpSpPr bwMode="auto">
            <a:xfrm>
              <a:off x="1071" y="2971"/>
              <a:ext cx="3870" cy="1007"/>
              <a:chOff x="1071" y="2971"/>
              <a:chExt cx="3870" cy="1007"/>
            </a:xfrm>
          </p:grpSpPr>
          <p:sp>
            <p:nvSpPr>
              <p:cNvPr id="57352" name="Rectangle 7"/>
              <p:cNvSpPr>
                <a:spLocks noChangeArrowheads="1"/>
              </p:cNvSpPr>
              <p:nvPr/>
            </p:nvSpPr>
            <p:spPr bwMode="auto">
              <a:xfrm>
                <a:off x="1071" y="3042"/>
                <a:ext cx="1701" cy="936"/>
              </a:xfrm>
              <a:prstGeom prst="rect">
                <a:avLst/>
              </a:prstGeom>
              <a:solidFill>
                <a:schemeClr val="tx1"/>
              </a:solidFill>
              <a:ln w="25400">
                <a:solidFill>
                  <a:srgbClr val="000000"/>
                </a:solidFill>
                <a:miter lim="800000"/>
                <a:headEnd/>
                <a:tailEnd/>
              </a:ln>
            </p:spPr>
            <p:txBody>
              <a:bodyPr wrap="none" lIns="95271" tIns="47636" rIns="95271" bIns="47636" anchor="ctr"/>
              <a:lstStyle/>
              <a:p>
                <a:endParaRPr lang="sv-SE"/>
              </a:p>
            </p:txBody>
          </p:sp>
          <p:sp>
            <p:nvSpPr>
              <p:cNvPr id="57353" name="Rectangle 8"/>
              <p:cNvSpPr>
                <a:spLocks noChangeArrowheads="1"/>
              </p:cNvSpPr>
              <p:nvPr/>
            </p:nvSpPr>
            <p:spPr bwMode="auto">
              <a:xfrm>
                <a:off x="2673" y="3394"/>
                <a:ext cx="171" cy="234"/>
              </a:xfrm>
              <a:prstGeom prst="rect">
                <a:avLst/>
              </a:prstGeom>
              <a:solidFill>
                <a:srgbClr val="FE9E32"/>
              </a:solidFill>
              <a:ln w="25400">
                <a:solidFill>
                  <a:srgbClr val="000000"/>
                </a:solidFill>
                <a:miter lim="800000"/>
                <a:headEnd/>
                <a:tailEnd/>
              </a:ln>
            </p:spPr>
            <p:txBody>
              <a:bodyPr wrap="none" lIns="95271" tIns="47636" rIns="95271" bIns="47636" anchor="ctr"/>
              <a:lstStyle/>
              <a:p>
                <a:endParaRPr lang="sv-SE"/>
              </a:p>
            </p:txBody>
          </p:sp>
          <p:sp>
            <p:nvSpPr>
              <p:cNvPr id="57354" name="Line 9"/>
              <p:cNvSpPr>
                <a:spLocks noChangeShapeType="1"/>
              </p:cNvSpPr>
              <p:nvPr/>
            </p:nvSpPr>
            <p:spPr bwMode="auto">
              <a:xfrm flipV="1">
                <a:off x="2844" y="3042"/>
                <a:ext cx="137" cy="424"/>
              </a:xfrm>
              <a:prstGeom prst="line">
                <a:avLst/>
              </a:prstGeom>
              <a:noFill/>
              <a:ln w="25400">
                <a:solidFill>
                  <a:schemeClr val="tx1"/>
                </a:solidFill>
                <a:round/>
                <a:headEnd/>
                <a:tailEnd/>
              </a:ln>
            </p:spPr>
            <p:txBody>
              <a:bodyPr lIns="95271" tIns="47636" rIns="95271" bIns="47636"/>
              <a:lstStyle/>
              <a:p>
                <a:endParaRPr lang="sv-SE"/>
              </a:p>
            </p:txBody>
          </p:sp>
          <p:sp>
            <p:nvSpPr>
              <p:cNvPr id="57355" name="Line 10"/>
              <p:cNvSpPr>
                <a:spLocks noChangeShapeType="1"/>
              </p:cNvSpPr>
              <p:nvPr/>
            </p:nvSpPr>
            <p:spPr bwMode="auto">
              <a:xfrm flipV="1">
                <a:off x="2854" y="3149"/>
                <a:ext cx="293" cy="408"/>
              </a:xfrm>
              <a:prstGeom prst="line">
                <a:avLst/>
              </a:prstGeom>
              <a:noFill/>
              <a:ln w="25400">
                <a:solidFill>
                  <a:schemeClr val="tx1"/>
                </a:solidFill>
                <a:round/>
                <a:headEnd/>
                <a:tailEnd/>
              </a:ln>
            </p:spPr>
            <p:txBody>
              <a:bodyPr lIns="95271" tIns="47636" rIns="95271" bIns="47636"/>
              <a:lstStyle/>
              <a:p>
                <a:endParaRPr lang="sv-SE"/>
              </a:p>
            </p:txBody>
          </p:sp>
          <p:sp>
            <p:nvSpPr>
              <p:cNvPr id="57356" name="Rectangle 11"/>
              <p:cNvSpPr>
                <a:spLocks noChangeArrowheads="1"/>
              </p:cNvSpPr>
              <p:nvPr/>
            </p:nvSpPr>
            <p:spPr bwMode="auto">
              <a:xfrm rot="2204685">
                <a:off x="2972" y="3068"/>
                <a:ext cx="180" cy="63"/>
              </a:xfrm>
              <a:prstGeom prst="rect">
                <a:avLst/>
              </a:prstGeom>
              <a:solidFill>
                <a:srgbClr val="800000"/>
              </a:solidFill>
              <a:ln w="25400">
                <a:solidFill>
                  <a:srgbClr val="000000"/>
                </a:solidFill>
                <a:miter lim="800000"/>
                <a:headEnd/>
                <a:tailEnd/>
              </a:ln>
            </p:spPr>
            <p:txBody>
              <a:bodyPr wrap="none" lIns="95271" tIns="47636" rIns="95271" bIns="47636" anchor="ctr"/>
              <a:lstStyle/>
              <a:p>
                <a:endParaRPr lang="sv-SE"/>
              </a:p>
            </p:txBody>
          </p:sp>
          <p:sp>
            <p:nvSpPr>
              <p:cNvPr id="57357" name="Freeform 12"/>
              <p:cNvSpPr>
                <a:spLocks/>
              </p:cNvSpPr>
              <p:nvPr/>
            </p:nvSpPr>
            <p:spPr bwMode="auto">
              <a:xfrm>
                <a:off x="2853" y="2971"/>
                <a:ext cx="2088" cy="576"/>
              </a:xfrm>
              <a:custGeom>
                <a:avLst/>
                <a:gdLst>
                  <a:gd name="T0" fmla="*/ 0 w 2088"/>
                  <a:gd name="T1" fmla="*/ 576 h 576"/>
                  <a:gd name="T2" fmla="*/ 36 w 2088"/>
                  <a:gd name="T3" fmla="*/ 549 h 576"/>
                  <a:gd name="T4" fmla="*/ 135 w 2088"/>
                  <a:gd name="T5" fmla="*/ 531 h 576"/>
                  <a:gd name="T6" fmla="*/ 351 w 2088"/>
                  <a:gd name="T7" fmla="*/ 441 h 576"/>
                  <a:gd name="T8" fmla="*/ 495 w 2088"/>
                  <a:gd name="T9" fmla="*/ 432 h 576"/>
                  <a:gd name="T10" fmla="*/ 792 w 2088"/>
                  <a:gd name="T11" fmla="*/ 441 h 576"/>
                  <a:gd name="T12" fmla="*/ 1251 w 2088"/>
                  <a:gd name="T13" fmla="*/ 450 h 576"/>
                  <a:gd name="T14" fmla="*/ 1440 w 2088"/>
                  <a:gd name="T15" fmla="*/ 405 h 576"/>
                  <a:gd name="T16" fmla="*/ 1530 w 2088"/>
                  <a:gd name="T17" fmla="*/ 378 h 576"/>
                  <a:gd name="T18" fmla="*/ 1557 w 2088"/>
                  <a:gd name="T19" fmla="*/ 369 h 576"/>
                  <a:gd name="T20" fmla="*/ 1575 w 2088"/>
                  <a:gd name="T21" fmla="*/ 342 h 576"/>
                  <a:gd name="T22" fmla="*/ 1629 w 2088"/>
                  <a:gd name="T23" fmla="*/ 324 h 576"/>
                  <a:gd name="T24" fmla="*/ 1683 w 2088"/>
                  <a:gd name="T25" fmla="*/ 297 h 576"/>
                  <a:gd name="T26" fmla="*/ 1845 w 2088"/>
                  <a:gd name="T27" fmla="*/ 207 h 576"/>
                  <a:gd name="T28" fmla="*/ 1971 w 2088"/>
                  <a:gd name="T29" fmla="*/ 108 h 576"/>
                  <a:gd name="T30" fmla="*/ 1998 w 2088"/>
                  <a:gd name="T31" fmla="*/ 90 h 576"/>
                  <a:gd name="T32" fmla="*/ 2025 w 2088"/>
                  <a:gd name="T33" fmla="*/ 72 h 576"/>
                  <a:gd name="T34" fmla="*/ 2070 w 2088"/>
                  <a:gd name="T35" fmla="*/ 27 h 576"/>
                  <a:gd name="T36" fmla="*/ 2088 w 2088"/>
                  <a:gd name="T37" fmla="*/ 0 h 5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88"/>
                  <a:gd name="T58" fmla="*/ 0 h 576"/>
                  <a:gd name="T59" fmla="*/ 2088 w 2088"/>
                  <a:gd name="T60" fmla="*/ 576 h 5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88" h="576">
                    <a:moveTo>
                      <a:pt x="0" y="576"/>
                    </a:moveTo>
                    <a:cubicBezTo>
                      <a:pt x="23" y="570"/>
                      <a:pt x="100" y="570"/>
                      <a:pt x="36" y="549"/>
                    </a:cubicBezTo>
                    <a:cubicBezTo>
                      <a:pt x="61" y="546"/>
                      <a:pt x="107" y="545"/>
                      <a:pt x="135" y="531"/>
                    </a:cubicBezTo>
                    <a:cubicBezTo>
                      <a:pt x="192" y="502"/>
                      <a:pt x="287" y="445"/>
                      <a:pt x="351" y="441"/>
                    </a:cubicBezTo>
                    <a:cubicBezTo>
                      <a:pt x="399" y="438"/>
                      <a:pt x="447" y="435"/>
                      <a:pt x="495" y="432"/>
                    </a:cubicBezTo>
                    <a:cubicBezTo>
                      <a:pt x="602" y="438"/>
                      <a:pt x="688" y="451"/>
                      <a:pt x="792" y="441"/>
                    </a:cubicBezTo>
                    <a:cubicBezTo>
                      <a:pt x="963" y="458"/>
                      <a:pt x="1047" y="456"/>
                      <a:pt x="1251" y="450"/>
                    </a:cubicBezTo>
                    <a:cubicBezTo>
                      <a:pt x="1316" y="437"/>
                      <a:pt x="1376" y="419"/>
                      <a:pt x="1440" y="405"/>
                    </a:cubicBezTo>
                    <a:cubicBezTo>
                      <a:pt x="1481" y="396"/>
                      <a:pt x="1485" y="393"/>
                      <a:pt x="1530" y="378"/>
                    </a:cubicBezTo>
                    <a:cubicBezTo>
                      <a:pt x="1539" y="375"/>
                      <a:pt x="1557" y="369"/>
                      <a:pt x="1557" y="369"/>
                    </a:cubicBezTo>
                    <a:cubicBezTo>
                      <a:pt x="1563" y="360"/>
                      <a:pt x="1566" y="348"/>
                      <a:pt x="1575" y="342"/>
                    </a:cubicBezTo>
                    <a:cubicBezTo>
                      <a:pt x="1591" y="332"/>
                      <a:pt x="1611" y="330"/>
                      <a:pt x="1629" y="324"/>
                    </a:cubicBezTo>
                    <a:cubicBezTo>
                      <a:pt x="1648" y="318"/>
                      <a:pt x="1664" y="303"/>
                      <a:pt x="1683" y="297"/>
                    </a:cubicBezTo>
                    <a:cubicBezTo>
                      <a:pt x="1726" y="254"/>
                      <a:pt x="1794" y="241"/>
                      <a:pt x="1845" y="207"/>
                    </a:cubicBezTo>
                    <a:cubicBezTo>
                      <a:pt x="1875" y="162"/>
                      <a:pt x="1926" y="138"/>
                      <a:pt x="1971" y="108"/>
                    </a:cubicBezTo>
                    <a:cubicBezTo>
                      <a:pt x="1980" y="102"/>
                      <a:pt x="1989" y="96"/>
                      <a:pt x="1998" y="90"/>
                    </a:cubicBezTo>
                    <a:cubicBezTo>
                      <a:pt x="2007" y="84"/>
                      <a:pt x="2025" y="72"/>
                      <a:pt x="2025" y="72"/>
                    </a:cubicBezTo>
                    <a:cubicBezTo>
                      <a:pt x="2073" y="0"/>
                      <a:pt x="2010" y="87"/>
                      <a:pt x="2070" y="27"/>
                    </a:cubicBezTo>
                    <a:cubicBezTo>
                      <a:pt x="2078" y="19"/>
                      <a:pt x="2088" y="0"/>
                      <a:pt x="2088" y="0"/>
                    </a:cubicBezTo>
                  </a:path>
                </a:pathLst>
              </a:custGeom>
              <a:noFill/>
              <a:ln w="25400" cap="flat" cmpd="sng">
                <a:solidFill>
                  <a:schemeClr val="tx1"/>
                </a:solidFill>
                <a:prstDash val="solid"/>
                <a:round/>
                <a:headEnd type="none" w="med" len="med"/>
                <a:tailEnd type="none" w="med" len="med"/>
              </a:ln>
            </p:spPr>
            <p:txBody>
              <a:bodyPr lIns="95271" tIns="47636" rIns="95271" bIns="47636"/>
              <a:lstStyle/>
              <a:p>
                <a:endParaRPr lang="sv-SE"/>
              </a:p>
            </p:txBody>
          </p:sp>
        </p:grpSp>
        <p:sp>
          <p:nvSpPr>
            <p:cNvPr id="57351" name="Freeform 13"/>
            <p:cNvSpPr>
              <a:spLocks/>
            </p:cNvSpPr>
            <p:nvPr/>
          </p:nvSpPr>
          <p:spPr bwMode="auto">
            <a:xfrm>
              <a:off x="4038" y="2923"/>
              <a:ext cx="903" cy="471"/>
            </a:xfrm>
            <a:custGeom>
              <a:avLst/>
              <a:gdLst>
                <a:gd name="T0" fmla="*/ 0 w 903"/>
                <a:gd name="T1" fmla="*/ 471 h 471"/>
                <a:gd name="T2" fmla="*/ 99 w 903"/>
                <a:gd name="T3" fmla="*/ 468 h 471"/>
                <a:gd name="T4" fmla="*/ 231 w 903"/>
                <a:gd name="T5" fmla="*/ 435 h 471"/>
                <a:gd name="T6" fmla="*/ 270 w 903"/>
                <a:gd name="T7" fmla="*/ 417 h 471"/>
                <a:gd name="T8" fmla="*/ 312 w 903"/>
                <a:gd name="T9" fmla="*/ 405 h 471"/>
                <a:gd name="T10" fmla="*/ 372 w 903"/>
                <a:gd name="T11" fmla="*/ 381 h 471"/>
                <a:gd name="T12" fmla="*/ 480 w 903"/>
                <a:gd name="T13" fmla="*/ 318 h 471"/>
                <a:gd name="T14" fmla="*/ 516 w 903"/>
                <a:gd name="T15" fmla="*/ 300 h 471"/>
                <a:gd name="T16" fmla="*/ 588 w 903"/>
                <a:gd name="T17" fmla="*/ 255 h 471"/>
                <a:gd name="T18" fmla="*/ 615 w 903"/>
                <a:gd name="T19" fmla="*/ 246 h 471"/>
                <a:gd name="T20" fmla="*/ 651 w 903"/>
                <a:gd name="T21" fmla="*/ 225 h 471"/>
                <a:gd name="T22" fmla="*/ 660 w 903"/>
                <a:gd name="T23" fmla="*/ 219 h 471"/>
                <a:gd name="T24" fmla="*/ 696 w 903"/>
                <a:gd name="T25" fmla="*/ 186 h 471"/>
                <a:gd name="T26" fmla="*/ 732 w 903"/>
                <a:gd name="T27" fmla="*/ 156 h 471"/>
                <a:gd name="T28" fmla="*/ 765 w 903"/>
                <a:gd name="T29" fmla="*/ 138 h 471"/>
                <a:gd name="T30" fmla="*/ 795 w 903"/>
                <a:gd name="T31" fmla="*/ 108 h 471"/>
                <a:gd name="T32" fmla="*/ 813 w 903"/>
                <a:gd name="T33" fmla="*/ 96 h 471"/>
                <a:gd name="T34" fmla="*/ 855 w 903"/>
                <a:gd name="T35" fmla="*/ 69 h 471"/>
                <a:gd name="T36" fmla="*/ 882 w 903"/>
                <a:gd name="T37" fmla="*/ 36 h 471"/>
                <a:gd name="T38" fmla="*/ 903 w 903"/>
                <a:gd name="T39" fmla="*/ 0 h 47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3"/>
                <a:gd name="T61" fmla="*/ 0 h 471"/>
                <a:gd name="T62" fmla="*/ 903 w 903"/>
                <a:gd name="T63" fmla="*/ 471 h 47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3" h="471">
                  <a:moveTo>
                    <a:pt x="0" y="471"/>
                  </a:moveTo>
                  <a:cubicBezTo>
                    <a:pt x="32" y="466"/>
                    <a:pt x="66" y="470"/>
                    <a:pt x="99" y="468"/>
                  </a:cubicBezTo>
                  <a:cubicBezTo>
                    <a:pt x="143" y="453"/>
                    <a:pt x="185" y="440"/>
                    <a:pt x="231" y="435"/>
                  </a:cubicBezTo>
                  <a:cubicBezTo>
                    <a:pt x="247" y="431"/>
                    <a:pt x="255" y="422"/>
                    <a:pt x="270" y="417"/>
                  </a:cubicBezTo>
                  <a:cubicBezTo>
                    <a:pt x="283" y="413"/>
                    <a:pt x="300" y="412"/>
                    <a:pt x="312" y="405"/>
                  </a:cubicBezTo>
                  <a:cubicBezTo>
                    <a:pt x="340" y="390"/>
                    <a:pt x="339" y="385"/>
                    <a:pt x="372" y="381"/>
                  </a:cubicBezTo>
                  <a:cubicBezTo>
                    <a:pt x="412" y="368"/>
                    <a:pt x="445" y="341"/>
                    <a:pt x="480" y="318"/>
                  </a:cubicBezTo>
                  <a:cubicBezTo>
                    <a:pt x="491" y="311"/>
                    <a:pt x="505" y="307"/>
                    <a:pt x="516" y="300"/>
                  </a:cubicBezTo>
                  <a:lnTo>
                    <a:pt x="588" y="255"/>
                  </a:lnTo>
                  <a:cubicBezTo>
                    <a:pt x="588" y="255"/>
                    <a:pt x="615" y="246"/>
                    <a:pt x="615" y="246"/>
                  </a:cubicBezTo>
                  <a:cubicBezTo>
                    <a:pt x="627" y="238"/>
                    <a:pt x="639" y="233"/>
                    <a:pt x="651" y="225"/>
                  </a:cubicBezTo>
                  <a:cubicBezTo>
                    <a:pt x="654" y="223"/>
                    <a:pt x="660" y="219"/>
                    <a:pt x="660" y="219"/>
                  </a:cubicBezTo>
                  <a:cubicBezTo>
                    <a:pt x="669" y="205"/>
                    <a:pt x="680" y="191"/>
                    <a:pt x="696" y="186"/>
                  </a:cubicBezTo>
                  <a:cubicBezTo>
                    <a:pt x="709" y="176"/>
                    <a:pt x="719" y="165"/>
                    <a:pt x="732" y="156"/>
                  </a:cubicBezTo>
                  <a:cubicBezTo>
                    <a:pt x="739" y="146"/>
                    <a:pt x="765" y="138"/>
                    <a:pt x="765" y="138"/>
                  </a:cubicBezTo>
                  <a:cubicBezTo>
                    <a:pt x="781" y="114"/>
                    <a:pt x="771" y="124"/>
                    <a:pt x="795" y="108"/>
                  </a:cubicBezTo>
                  <a:cubicBezTo>
                    <a:pt x="801" y="104"/>
                    <a:pt x="813" y="96"/>
                    <a:pt x="813" y="96"/>
                  </a:cubicBezTo>
                  <a:cubicBezTo>
                    <a:pt x="823" y="82"/>
                    <a:pt x="841" y="79"/>
                    <a:pt x="855" y="69"/>
                  </a:cubicBezTo>
                  <a:cubicBezTo>
                    <a:pt x="864" y="55"/>
                    <a:pt x="869" y="45"/>
                    <a:pt x="882" y="36"/>
                  </a:cubicBezTo>
                  <a:cubicBezTo>
                    <a:pt x="885" y="27"/>
                    <a:pt x="891" y="0"/>
                    <a:pt x="903" y="0"/>
                  </a:cubicBezTo>
                </a:path>
              </a:pathLst>
            </a:custGeom>
            <a:noFill/>
            <a:ln w="190500" cap="flat" cmpd="sng">
              <a:solidFill>
                <a:schemeClr val="bg2"/>
              </a:solidFill>
              <a:prstDash val="solid"/>
              <a:round/>
              <a:headEnd type="none" w="med" len="med"/>
              <a:tailEnd type="none" w="med" len="med"/>
            </a:ln>
          </p:spPr>
          <p:txBody>
            <a:bodyPr lIns="95271" tIns="47636" rIns="95271" bIns="47636"/>
            <a:lstStyle/>
            <a:p>
              <a:endParaRPr lang="sv-SE"/>
            </a:p>
          </p:txBody>
        </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smtClean="0"/>
              <a:t>Trl2 bus Communication</a:t>
            </a:r>
          </a:p>
        </p:txBody>
      </p:sp>
      <p:grpSp>
        <p:nvGrpSpPr>
          <p:cNvPr id="29" name="Group 28"/>
          <p:cNvGrpSpPr/>
          <p:nvPr/>
        </p:nvGrpSpPr>
        <p:grpSpPr>
          <a:xfrm>
            <a:off x="630660" y="2852936"/>
            <a:ext cx="6603054" cy="3384376"/>
            <a:chOff x="630660" y="2852936"/>
            <a:chExt cx="6603054" cy="3384376"/>
          </a:xfrm>
        </p:grpSpPr>
        <p:pic>
          <p:nvPicPr>
            <p:cNvPr id="107523" name="Picture 3" descr="V:\Land_Div\Pictures\Illustrationer\Emulering\computer_001206.jpg"/>
            <p:cNvPicPr>
              <a:picLocks noChangeAspect="1" noChangeArrowheads="1"/>
            </p:cNvPicPr>
            <p:nvPr/>
          </p:nvPicPr>
          <p:blipFill>
            <a:blip r:embed="rId2" cstate="print"/>
            <a:srcRect/>
            <a:stretch>
              <a:fillRect/>
            </a:stretch>
          </p:blipFill>
          <p:spPr bwMode="auto">
            <a:xfrm>
              <a:off x="4932040" y="2852936"/>
              <a:ext cx="1264922" cy="1439193"/>
            </a:xfrm>
            <a:prstGeom prst="rect">
              <a:avLst/>
            </a:prstGeom>
            <a:noFill/>
          </p:spPr>
        </p:pic>
        <p:pic>
          <p:nvPicPr>
            <p:cNvPr id="28" name="Picture 27"/>
            <p:cNvPicPr>
              <a:picLocks noChangeAspect="1" noChangeArrowheads="1"/>
            </p:cNvPicPr>
            <p:nvPr/>
          </p:nvPicPr>
          <p:blipFill>
            <a:blip r:embed="rId3" cstate="print"/>
            <a:srcRect/>
            <a:stretch>
              <a:fillRect/>
            </a:stretch>
          </p:blipFill>
          <p:spPr bwMode="auto">
            <a:xfrm rot="21383647">
              <a:off x="630660" y="4321443"/>
              <a:ext cx="1255998" cy="1068813"/>
            </a:xfrm>
            <a:prstGeom prst="rect">
              <a:avLst/>
            </a:prstGeom>
            <a:noFill/>
            <a:ln w="9525">
              <a:noFill/>
              <a:miter lim="800000"/>
              <a:headEnd/>
              <a:tailEnd/>
            </a:ln>
          </p:spPr>
        </p:pic>
        <p:pic>
          <p:nvPicPr>
            <p:cNvPr id="26" name="Picture 13" descr="V:\Land_Div\Piw\Lena\Raptor\PDS\Pictures\FBM_2180_Rosemount_mod.tif"/>
            <p:cNvPicPr>
              <a:picLocks noChangeAspect="1" noChangeArrowheads="1"/>
            </p:cNvPicPr>
            <p:nvPr/>
          </p:nvPicPr>
          <p:blipFill>
            <a:blip r:embed="rId4" cstate="print"/>
            <a:srcRect/>
            <a:stretch>
              <a:fillRect/>
            </a:stretch>
          </p:blipFill>
          <p:spPr bwMode="auto">
            <a:xfrm>
              <a:off x="3563888" y="4581128"/>
              <a:ext cx="699239" cy="585409"/>
            </a:xfrm>
            <a:prstGeom prst="rect">
              <a:avLst/>
            </a:prstGeom>
            <a:noFill/>
            <a:ln w="9525">
              <a:noFill/>
              <a:miter lim="800000"/>
              <a:headEnd/>
              <a:tailEnd/>
            </a:ln>
          </p:spPr>
        </p:pic>
        <p:pic>
          <p:nvPicPr>
            <p:cNvPr id="25" name="Picture 4" descr="V:\Land_Div\Pictures\REX\REX Okapad\Rosemount_Rex\Rosemount_Rex Rakt_RGB_.jpg"/>
            <p:cNvPicPr>
              <a:picLocks noChangeAspect="1" noChangeArrowheads="1"/>
            </p:cNvPicPr>
            <p:nvPr/>
          </p:nvPicPr>
          <p:blipFill>
            <a:blip r:embed="rId5" cstate="print"/>
            <a:srcRect/>
            <a:stretch>
              <a:fillRect/>
            </a:stretch>
          </p:blipFill>
          <p:spPr bwMode="auto">
            <a:xfrm>
              <a:off x="6156176" y="4725144"/>
              <a:ext cx="1077538" cy="1512168"/>
            </a:xfrm>
            <a:prstGeom prst="rect">
              <a:avLst/>
            </a:prstGeom>
            <a:noFill/>
          </p:spPr>
        </p:pic>
        <p:grpSp>
          <p:nvGrpSpPr>
            <p:cNvPr id="2" name="Group 4"/>
            <p:cNvGrpSpPr>
              <a:grpSpLocks/>
            </p:cNvGrpSpPr>
            <p:nvPr/>
          </p:nvGrpSpPr>
          <p:grpSpPr bwMode="auto">
            <a:xfrm>
              <a:off x="1092099" y="4233194"/>
              <a:ext cx="6072188" cy="1716088"/>
              <a:chOff x="717" y="2521"/>
              <a:chExt cx="3825" cy="1081"/>
            </a:xfrm>
          </p:grpSpPr>
          <p:sp>
            <p:nvSpPr>
              <p:cNvPr id="15375" name="Line 15"/>
              <p:cNvSpPr>
                <a:spLocks noChangeShapeType="1"/>
              </p:cNvSpPr>
              <p:nvPr/>
            </p:nvSpPr>
            <p:spPr bwMode="auto">
              <a:xfrm flipV="1">
                <a:off x="3419" y="2521"/>
                <a:ext cx="0" cy="439"/>
              </a:xfrm>
              <a:prstGeom prst="line">
                <a:avLst/>
              </a:prstGeom>
              <a:noFill/>
              <a:ln w="28575">
                <a:solidFill>
                  <a:schemeClr val="tx1"/>
                </a:solidFill>
                <a:round/>
                <a:headEnd/>
                <a:tailEnd/>
              </a:ln>
            </p:spPr>
            <p:txBody>
              <a:bodyPr lIns="95271" tIns="47636" rIns="95271" bIns="47636"/>
              <a:lstStyle/>
              <a:p>
                <a:endParaRPr lang="sv-SE"/>
              </a:p>
            </p:txBody>
          </p:sp>
          <p:sp>
            <p:nvSpPr>
              <p:cNvPr id="15379" name="Line 19"/>
              <p:cNvSpPr>
                <a:spLocks noChangeShapeType="1"/>
              </p:cNvSpPr>
              <p:nvPr/>
            </p:nvSpPr>
            <p:spPr bwMode="auto">
              <a:xfrm flipV="1">
                <a:off x="717" y="3593"/>
                <a:ext cx="3825" cy="9"/>
              </a:xfrm>
              <a:prstGeom prst="line">
                <a:avLst/>
              </a:prstGeom>
              <a:noFill/>
              <a:ln w="25400">
                <a:solidFill>
                  <a:schemeClr val="tx1"/>
                </a:solidFill>
                <a:round/>
                <a:headEnd/>
                <a:tailEnd/>
              </a:ln>
            </p:spPr>
            <p:txBody>
              <a:bodyPr lIns="95271" tIns="47636" rIns="95271" bIns="47636"/>
              <a:lstStyle/>
              <a:p>
                <a:endParaRPr lang="sv-SE"/>
              </a:p>
            </p:txBody>
          </p:sp>
          <p:sp>
            <p:nvSpPr>
              <p:cNvPr id="15368" name="Line 8"/>
              <p:cNvSpPr>
                <a:spLocks noChangeShapeType="1"/>
              </p:cNvSpPr>
              <p:nvPr/>
            </p:nvSpPr>
            <p:spPr bwMode="auto">
              <a:xfrm>
                <a:off x="802" y="3520"/>
                <a:ext cx="3681" cy="0"/>
              </a:xfrm>
              <a:prstGeom prst="line">
                <a:avLst/>
              </a:prstGeom>
              <a:noFill/>
              <a:ln w="25400">
                <a:solidFill>
                  <a:schemeClr val="tx1"/>
                </a:solidFill>
                <a:round/>
                <a:headEnd/>
                <a:tailEnd/>
              </a:ln>
            </p:spPr>
            <p:txBody>
              <a:bodyPr lIns="95271" tIns="47636" rIns="95271" bIns="47636"/>
              <a:lstStyle/>
              <a:p>
                <a:endParaRPr lang="sv-SE"/>
              </a:p>
            </p:txBody>
          </p:sp>
          <p:sp>
            <p:nvSpPr>
              <p:cNvPr id="15367" name="Line 7"/>
              <p:cNvSpPr>
                <a:spLocks noChangeShapeType="1"/>
              </p:cNvSpPr>
              <p:nvPr/>
            </p:nvSpPr>
            <p:spPr bwMode="auto">
              <a:xfrm>
                <a:off x="802" y="3200"/>
                <a:ext cx="0" cy="320"/>
              </a:xfrm>
              <a:prstGeom prst="line">
                <a:avLst/>
              </a:prstGeom>
              <a:noFill/>
              <a:ln w="25400">
                <a:solidFill>
                  <a:schemeClr val="tx1"/>
                </a:solidFill>
                <a:round/>
                <a:headEnd/>
                <a:tailEnd/>
              </a:ln>
            </p:spPr>
            <p:txBody>
              <a:bodyPr lIns="95271" tIns="47636" rIns="95271" bIns="47636"/>
              <a:lstStyle/>
              <a:p>
                <a:endParaRPr lang="sv-SE"/>
              </a:p>
            </p:txBody>
          </p:sp>
          <p:sp>
            <p:nvSpPr>
              <p:cNvPr id="15369" name="Line 9"/>
              <p:cNvSpPr>
                <a:spLocks noChangeShapeType="1"/>
              </p:cNvSpPr>
              <p:nvPr/>
            </p:nvSpPr>
            <p:spPr bwMode="auto">
              <a:xfrm flipV="1">
                <a:off x="4483" y="3209"/>
                <a:ext cx="0" cy="311"/>
              </a:xfrm>
              <a:prstGeom prst="line">
                <a:avLst/>
              </a:prstGeom>
              <a:noFill/>
              <a:ln w="25400">
                <a:solidFill>
                  <a:schemeClr val="tx1"/>
                </a:solidFill>
                <a:round/>
                <a:headEnd/>
                <a:tailEnd/>
              </a:ln>
            </p:spPr>
            <p:txBody>
              <a:bodyPr lIns="95271" tIns="47636" rIns="95271" bIns="47636"/>
              <a:lstStyle/>
              <a:p>
                <a:endParaRPr lang="sv-SE"/>
              </a:p>
            </p:txBody>
          </p:sp>
          <p:sp>
            <p:nvSpPr>
              <p:cNvPr id="15370" name="Line 10"/>
              <p:cNvSpPr>
                <a:spLocks noChangeShapeType="1"/>
              </p:cNvSpPr>
              <p:nvPr/>
            </p:nvSpPr>
            <p:spPr bwMode="auto">
              <a:xfrm flipV="1">
                <a:off x="2093" y="2999"/>
                <a:ext cx="1" cy="603"/>
              </a:xfrm>
              <a:prstGeom prst="line">
                <a:avLst/>
              </a:prstGeom>
              <a:noFill/>
              <a:ln w="25400">
                <a:solidFill>
                  <a:schemeClr val="tx1"/>
                </a:solidFill>
                <a:round/>
                <a:headEnd type="oval" w="med" len="med"/>
                <a:tailEnd/>
              </a:ln>
            </p:spPr>
            <p:txBody>
              <a:bodyPr lIns="95271" tIns="47636" rIns="95271" bIns="47636"/>
              <a:lstStyle/>
              <a:p>
                <a:endParaRPr lang="sv-SE"/>
              </a:p>
            </p:txBody>
          </p:sp>
          <p:sp>
            <p:nvSpPr>
              <p:cNvPr id="15372" name="Line 12"/>
              <p:cNvSpPr>
                <a:spLocks noChangeShapeType="1"/>
              </p:cNvSpPr>
              <p:nvPr/>
            </p:nvSpPr>
            <p:spPr bwMode="auto">
              <a:xfrm>
                <a:off x="2103" y="3008"/>
                <a:ext cx="177" cy="0"/>
              </a:xfrm>
              <a:prstGeom prst="line">
                <a:avLst/>
              </a:prstGeom>
              <a:noFill/>
              <a:ln w="25400">
                <a:solidFill>
                  <a:schemeClr val="tx1"/>
                </a:solidFill>
                <a:round/>
                <a:headEnd/>
                <a:tailEnd/>
              </a:ln>
            </p:spPr>
            <p:txBody>
              <a:bodyPr lIns="95271" tIns="47636" rIns="95271" bIns="47636"/>
              <a:lstStyle/>
              <a:p>
                <a:endParaRPr lang="sv-SE"/>
              </a:p>
            </p:txBody>
          </p:sp>
          <p:sp>
            <p:nvSpPr>
              <p:cNvPr id="15374" name="Line 14"/>
              <p:cNvSpPr>
                <a:spLocks noChangeShapeType="1"/>
              </p:cNvSpPr>
              <p:nvPr/>
            </p:nvSpPr>
            <p:spPr bwMode="auto">
              <a:xfrm flipV="1">
                <a:off x="2637" y="2960"/>
                <a:ext cx="782" cy="7"/>
              </a:xfrm>
              <a:prstGeom prst="line">
                <a:avLst/>
              </a:prstGeom>
              <a:noFill/>
              <a:ln w="25400">
                <a:solidFill>
                  <a:schemeClr val="tx1"/>
                </a:solidFill>
                <a:round/>
                <a:headEnd/>
                <a:tailEnd/>
              </a:ln>
            </p:spPr>
            <p:txBody>
              <a:bodyPr lIns="95271" tIns="47636" rIns="95271" bIns="47636"/>
              <a:lstStyle/>
              <a:p>
                <a:endParaRPr lang="sv-SE"/>
              </a:p>
            </p:txBody>
          </p:sp>
          <p:sp>
            <p:nvSpPr>
              <p:cNvPr id="15376" name="Line 16"/>
              <p:cNvSpPr>
                <a:spLocks noChangeShapeType="1"/>
              </p:cNvSpPr>
              <p:nvPr/>
            </p:nvSpPr>
            <p:spPr bwMode="auto">
              <a:xfrm flipH="1" flipV="1">
                <a:off x="2026" y="2907"/>
                <a:ext cx="339" cy="0"/>
              </a:xfrm>
              <a:prstGeom prst="line">
                <a:avLst/>
              </a:prstGeom>
              <a:noFill/>
              <a:ln w="25400">
                <a:solidFill>
                  <a:schemeClr val="tx1"/>
                </a:solidFill>
                <a:round/>
                <a:headEnd/>
                <a:tailEnd/>
              </a:ln>
            </p:spPr>
            <p:txBody>
              <a:bodyPr lIns="95271" tIns="47636" rIns="95271" bIns="47636"/>
              <a:lstStyle/>
              <a:p>
                <a:endParaRPr lang="sv-SE"/>
              </a:p>
            </p:txBody>
          </p:sp>
          <p:sp>
            <p:nvSpPr>
              <p:cNvPr id="15377" name="Line 17"/>
              <p:cNvSpPr>
                <a:spLocks noChangeShapeType="1"/>
              </p:cNvSpPr>
              <p:nvPr/>
            </p:nvSpPr>
            <p:spPr bwMode="auto">
              <a:xfrm>
                <a:off x="2026" y="2907"/>
                <a:ext cx="0" cy="613"/>
              </a:xfrm>
              <a:prstGeom prst="line">
                <a:avLst/>
              </a:prstGeom>
              <a:noFill/>
              <a:ln w="25400">
                <a:solidFill>
                  <a:schemeClr val="tx1"/>
                </a:solidFill>
                <a:round/>
                <a:headEnd/>
                <a:tailEnd type="oval" w="med" len="med"/>
              </a:ln>
            </p:spPr>
            <p:txBody>
              <a:bodyPr lIns="95271" tIns="47636" rIns="95271" bIns="47636"/>
              <a:lstStyle/>
              <a:p>
                <a:endParaRPr lang="sv-SE"/>
              </a:p>
            </p:txBody>
          </p:sp>
          <p:sp>
            <p:nvSpPr>
              <p:cNvPr id="15378" name="Line 18"/>
              <p:cNvSpPr>
                <a:spLocks noChangeShapeType="1"/>
              </p:cNvSpPr>
              <p:nvPr/>
            </p:nvSpPr>
            <p:spPr bwMode="auto">
              <a:xfrm>
                <a:off x="717" y="3218"/>
                <a:ext cx="0" cy="384"/>
              </a:xfrm>
              <a:prstGeom prst="line">
                <a:avLst/>
              </a:prstGeom>
              <a:noFill/>
              <a:ln w="25400">
                <a:solidFill>
                  <a:schemeClr val="tx1"/>
                </a:solidFill>
                <a:round/>
                <a:headEnd/>
                <a:tailEnd/>
              </a:ln>
            </p:spPr>
            <p:txBody>
              <a:bodyPr lIns="95271" tIns="47636" rIns="95271" bIns="47636"/>
              <a:lstStyle/>
              <a:p>
                <a:endParaRPr lang="sv-SE"/>
              </a:p>
            </p:txBody>
          </p:sp>
          <p:sp>
            <p:nvSpPr>
              <p:cNvPr id="15380" name="Line 20"/>
              <p:cNvSpPr>
                <a:spLocks noChangeShapeType="1"/>
              </p:cNvSpPr>
              <p:nvPr/>
            </p:nvSpPr>
            <p:spPr bwMode="auto">
              <a:xfrm flipV="1">
                <a:off x="4542" y="3194"/>
                <a:ext cx="0" cy="399"/>
              </a:xfrm>
              <a:prstGeom prst="line">
                <a:avLst/>
              </a:prstGeom>
              <a:noFill/>
              <a:ln w="25400">
                <a:solidFill>
                  <a:schemeClr val="tx1"/>
                </a:solidFill>
                <a:round/>
                <a:headEnd/>
                <a:tailEnd/>
              </a:ln>
            </p:spPr>
            <p:txBody>
              <a:bodyPr lIns="95271" tIns="47636" rIns="95271" bIns="47636"/>
              <a:lstStyle/>
              <a:p>
                <a:endParaRPr lang="sv-SE"/>
              </a:p>
            </p:txBody>
          </p:sp>
        </p:grpSp>
      </p:grpSp>
      <p:sp>
        <p:nvSpPr>
          <p:cNvPr id="15364" name="Rectangle 3"/>
          <p:cNvSpPr>
            <a:spLocks noGrp="1" noChangeArrowheads="1"/>
          </p:cNvSpPr>
          <p:nvPr>
            <p:ph idx="1"/>
          </p:nvPr>
        </p:nvSpPr>
        <p:spPr/>
        <p:txBody>
          <a:bodyPr/>
          <a:lstStyle/>
          <a:p>
            <a:r>
              <a:rPr lang="en-US" sz="2400" dirty="0" smtClean="0"/>
              <a:t>Supervising Field bus communication, or HOST communication</a:t>
            </a:r>
          </a:p>
          <a:p>
            <a:pPr lvl="1"/>
            <a:r>
              <a:rPr lang="en-US" sz="2000" dirty="0" smtClean="0"/>
              <a:t>This has to be done with external Modbus listener and connected via FBM</a:t>
            </a:r>
          </a:p>
          <a:p>
            <a:pPr lvl="2"/>
            <a:r>
              <a:rPr lang="en-US" sz="1800" dirty="0" smtClean="0"/>
              <a:t>E.g. Modbus Scanner, Bus Monitor or ModScan32</a:t>
            </a:r>
          </a:p>
          <a:p>
            <a:pPr lvl="2"/>
            <a:endParaRPr lang="en-US" sz="1800" dirty="0" smtClean="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6475040" cy="1651000"/>
          </a:xfrm>
        </p:spPr>
        <p:txBody>
          <a:bodyPr/>
          <a:lstStyle/>
          <a:p>
            <a:r>
              <a:rPr lang="en-US" dirty="0" smtClean="0"/>
              <a:t>Field Devices: Finding error codes, default loading &amp; upgrade firmware </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en-US" smtClean="0"/>
              <a:t>Registers…</a:t>
            </a:r>
          </a:p>
        </p:txBody>
      </p:sp>
      <p:sp>
        <p:nvSpPr>
          <p:cNvPr id="16388" name="Rectangle 3"/>
          <p:cNvSpPr>
            <a:spLocks noGrp="1" noChangeArrowheads="1"/>
          </p:cNvSpPr>
          <p:nvPr>
            <p:ph idx="1"/>
          </p:nvPr>
        </p:nvSpPr>
        <p:spPr/>
        <p:txBody>
          <a:bodyPr/>
          <a:lstStyle/>
          <a:p>
            <a:r>
              <a:rPr lang="en-US" sz="2000" dirty="0" smtClean="0"/>
              <a:t>The gauge database consists of two types of registers:</a:t>
            </a:r>
          </a:p>
          <a:p>
            <a:pPr lvl="1"/>
            <a:r>
              <a:rPr lang="en-US" sz="1800" dirty="0" smtClean="0"/>
              <a:t>Holding registers (</a:t>
            </a:r>
            <a:r>
              <a:rPr lang="en-US" sz="1800" dirty="0" err="1" smtClean="0"/>
              <a:t>read&amp;write</a:t>
            </a:r>
            <a:r>
              <a:rPr lang="en-US" sz="1800" dirty="0" smtClean="0"/>
              <a:t>)</a:t>
            </a:r>
          </a:p>
          <a:p>
            <a:pPr lvl="1"/>
            <a:r>
              <a:rPr lang="en-US" sz="1800" dirty="0" smtClean="0"/>
              <a:t>Input registers (read only)</a:t>
            </a:r>
          </a:p>
          <a:p>
            <a:r>
              <a:rPr lang="en-US" sz="2000" dirty="0" smtClean="0"/>
              <a:t>Holding registers - all fixed parameters</a:t>
            </a:r>
          </a:p>
          <a:p>
            <a:pPr lvl="1"/>
            <a:r>
              <a:rPr lang="en-US" sz="1800" dirty="0" smtClean="0"/>
              <a:t>Tank distances </a:t>
            </a:r>
          </a:p>
          <a:p>
            <a:pPr lvl="1"/>
            <a:r>
              <a:rPr lang="en-US" sz="1800" dirty="0" smtClean="0"/>
              <a:t>Antenna type </a:t>
            </a:r>
          </a:p>
          <a:p>
            <a:r>
              <a:rPr lang="en-US" sz="2000" dirty="0" smtClean="0"/>
              <a:t>Input registers - all measured data</a:t>
            </a:r>
          </a:p>
          <a:p>
            <a:pPr lvl="1"/>
            <a:r>
              <a:rPr lang="en-US" sz="1800" dirty="0" smtClean="0"/>
              <a:t>Level</a:t>
            </a:r>
          </a:p>
          <a:p>
            <a:pPr lvl="1"/>
            <a:r>
              <a:rPr lang="en-US" sz="1800" dirty="0" smtClean="0"/>
              <a:t>Temperature</a:t>
            </a:r>
          </a:p>
          <a:p>
            <a:pPr lvl="1"/>
            <a:r>
              <a:rPr lang="en-US" sz="1800" dirty="0" smtClean="0"/>
              <a:t>Status</a:t>
            </a:r>
          </a:p>
          <a:p>
            <a:endParaRPr lang="en-US" sz="2000" dirty="0" smtClean="0"/>
          </a:p>
        </p:txBody>
      </p:sp>
      <p:graphicFrame>
        <p:nvGraphicFramePr>
          <p:cNvPr id="108547" name="Object 4"/>
          <p:cNvGraphicFramePr>
            <a:graphicFrameLocks noChangeAspect="1"/>
          </p:cNvGraphicFramePr>
          <p:nvPr/>
        </p:nvGraphicFramePr>
        <p:xfrm>
          <a:off x="5580112" y="1766540"/>
          <a:ext cx="3090863" cy="3822700"/>
        </p:xfrm>
        <a:graphic>
          <a:graphicData uri="http://schemas.openxmlformats.org/presentationml/2006/ole">
            <p:oleObj spid="_x0000_s108547" name="Visio" r:id="rId4" imgW="3091586" imgH="3823106" progId="Visio.Drawing.11">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smtClean="0"/>
              <a:t>Useful registers</a:t>
            </a:r>
          </a:p>
        </p:txBody>
      </p:sp>
      <p:sp>
        <p:nvSpPr>
          <p:cNvPr id="59395" name="Rectangle 3"/>
          <p:cNvSpPr>
            <a:spLocks noGrp="1" noChangeArrowheads="1"/>
          </p:cNvSpPr>
          <p:nvPr>
            <p:ph sz="half" idx="1"/>
          </p:nvPr>
        </p:nvSpPr>
        <p:spPr>
          <a:xfrm>
            <a:off x="571500" y="1206500"/>
            <a:ext cx="4576564" cy="4546600"/>
          </a:xfrm>
        </p:spPr>
        <p:txBody>
          <a:bodyPr/>
          <a:lstStyle/>
          <a:p>
            <a:r>
              <a:rPr lang="en-US" sz="2000" dirty="0" smtClean="0"/>
              <a:t>REX 3900 + PRO</a:t>
            </a:r>
          </a:p>
          <a:p>
            <a:pPr lvl="1">
              <a:buNone/>
            </a:pPr>
            <a:r>
              <a:rPr lang="en-US" sz="1800" u="sng" dirty="0" smtClean="0"/>
              <a:t>Input registers</a:t>
            </a:r>
          </a:p>
          <a:p>
            <a:pPr lvl="1"/>
            <a:r>
              <a:rPr lang="en-US" sz="1800" dirty="0" smtClean="0"/>
              <a:t># 1000	Device Status</a:t>
            </a:r>
          </a:p>
          <a:p>
            <a:pPr lvl="1"/>
            <a:r>
              <a:rPr lang="en-US" sz="1800" dirty="0" smtClean="0"/>
              <a:t># 1002	Device Error</a:t>
            </a:r>
          </a:p>
          <a:p>
            <a:pPr lvl="1"/>
            <a:r>
              <a:rPr lang="en-US" sz="1800" dirty="0" smtClean="0"/>
              <a:t># 1004	Device Warning</a:t>
            </a:r>
          </a:p>
          <a:p>
            <a:pPr lvl="1"/>
            <a:r>
              <a:rPr lang="en-US" sz="1800" dirty="0" smtClean="0"/>
              <a:t># 1102	Device HW </a:t>
            </a:r>
            <a:r>
              <a:rPr lang="en-US" sz="1800" dirty="0" err="1" smtClean="0"/>
              <a:t>Config</a:t>
            </a:r>
            <a:endParaRPr lang="en-US" sz="1800" dirty="0" smtClean="0"/>
          </a:p>
          <a:p>
            <a:pPr lvl="1"/>
            <a:r>
              <a:rPr lang="en-US" sz="1800" dirty="0" smtClean="0"/>
              <a:t># 4002	Measurement status</a:t>
            </a:r>
          </a:p>
          <a:p>
            <a:pPr lvl="1"/>
            <a:r>
              <a:rPr lang="en-US" sz="1800" dirty="0" smtClean="0"/>
              <a:t># 4006	Level</a:t>
            </a:r>
          </a:p>
          <a:p>
            <a:pPr lvl="1"/>
            <a:r>
              <a:rPr lang="en-US" sz="1800" dirty="0" smtClean="0"/>
              <a:t># 4008	</a:t>
            </a:r>
            <a:r>
              <a:rPr lang="en-US" sz="1800" dirty="0" err="1" smtClean="0"/>
              <a:t>Ullage</a:t>
            </a:r>
            <a:endParaRPr lang="en-US" sz="1800" dirty="0" smtClean="0"/>
          </a:p>
          <a:p>
            <a:pPr lvl="1"/>
            <a:r>
              <a:rPr lang="en-US" sz="1800" dirty="0" smtClean="0"/>
              <a:t># 4012	Signal strength</a:t>
            </a:r>
          </a:p>
          <a:p>
            <a:pPr lvl="1"/>
            <a:r>
              <a:rPr lang="en-US" sz="1800" dirty="0" smtClean="0"/>
              <a:t># 4108 	Internal temp</a:t>
            </a:r>
          </a:p>
          <a:p>
            <a:pPr lvl="1"/>
            <a:r>
              <a:rPr lang="en-US" sz="1800" dirty="0" smtClean="0"/>
              <a:t># 4202	Number of Echoes found</a:t>
            </a:r>
          </a:p>
        </p:txBody>
      </p:sp>
      <p:sp>
        <p:nvSpPr>
          <p:cNvPr id="59396" name="Rectangle 4"/>
          <p:cNvSpPr>
            <a:spLocks noGrp="1" noChangeArrowheads="1"/>
          </p:cNvSpPr>
          <p:nvPr>
            <p:ph sz="half" idx="2"/>
          </p:nvPr>
        </p:nvSpPr>
        <p:spPr>
          <a:xfrm>
            <a:off x="4644008" y="1206500"/>
            <a:ext cx="4499992" cy="4546600"/>
          </a:xfrm>
        </p:spPr>
        <p:txBody>
          <a:bodyPr/>
          <a:lstStyle/>
          <a:p>
            <a:endParaRPr lang="en-US" sz="2000" dirty="0" smtClean="0"/>
          </a:p>
          <a:p>
            <a:pPr lvl="1">
              <a:buNone/>
            </a:pPr>
            <a:r>
              <a:rPr lang="en-US" sz="1800" u="sng" dirty="0" smtClean="0"/>
              <a:t>Holding registers</a:t>
            </a:r>
          </a:p>
          <a:p>
            <a:pPr lvl="1"/>
            <a:r>
              <a:rPr lang="en-US" sz="1800" dirty="0" smtClean="0"/>
              <a:t># 2	RTG Modbus address</a:t>
            </a:r>
          </a:p>
          <a:p>
            <a:pPr lvl="1"/>
            <a:r>
              <a:rPr lang="en-US" sz="1800" dirty="0" smtClean="0"/>
              <a:t># 3	DAU address</a:t>
            </a:r>
          </a:p>
          <a:p>
            <a:pPr lvl="1"/>
            <a:r>
              <a:rPr lang="en-US" sz="1800" dirty="0" smtClean="0"/>
              <a:t>#5	System control (DAU)</a:t>
            </a:r>
          </a:p>
          <a:p>
            <a:pPr lvl="1"/>
            <a:r>
              <a:rPr lang="en-US" sz="1800" dirty="0" smtClean="0"/>
              <a:t># 69	Display control</a:t>
            </a:r>
          </a:p>
          <a:p>
            <a:pPr lvl="1"/>
            <a:r>
              <a:rPr lang="en-US" sz="1800" dirty="0" smtClean="0"/>
              <a:t># 1020	Tank Environment</a:t>
            </a:r>
          </a:p>
          <a:p>
            <a:pPr lvl="1"/>
            <a:r>
              <a:rPr lang="en-US" sz="1800" dirty="0" smtClean="0"/>
              <a:t># 1024	Tank Presentation</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r>
              <a:rPr lang="en-US" smtClean="0"/>
              <a:t>Useful registers</a:t>
            </a:r>
          </a:p>
        </p:txBody>
      </p:sp>
      <p:sp>
        <p:nvSpPr>
          <p:cNvPr id="60419" name="Rectangle 3"/>
          <p:cNvSpPr>
            <a:spLocks noGrp="1" noChangeArrowheads="1"/>
          </p:cNvSpPr>
          <p:nvPr>
            <p:ph sz="half" idx="1"/>
          </p:nvPr>
        </p:nvSpPr>
        <p:spPr>
          <a:xfrm>
            <a:off x="571500" y="1206500"/>
            <a:ext cx="4648572" cy="4546600"/>
          </a:xfrm>
        </p:spPr>
        <p:txBody>
          <a:bodyPr/>
          <a:lstStyle/>
          <a:p>
            <a:r>
              <a:rPr lang="en-US" sz="2000" dirty="0" smtClean="0"/>
              <a:t>DAU</a:t>
            </a:r>
          </a:p>
          <a:p>
            <a:pPr lvl="1">
              <a:buNone/>
            </a:pPr>
            <a:r>
              <a:rPr lang="en-US" sz="1800" u="sng" dirty="0" smtClean="0"/>
              <a:t>Input registers</a:t>
            </a:r>
          </a:p>
          <a:p>
            <a:pPr lvl="1"/>
            <a:r>
              <a:rPr lang="en-US" sz="1800" dirty="0" smtClean="0"/>
              <a:t># 11 to 24	Spot temp</a:t>
            </a:r>
          </a:p>
          <a:p>
            <a:pPr lvl="1"/>
            <a:r>
              <a:rPr lang="en-US" sz="1800" dirty="0" smtClean="0"/>
              <a:t># 25	Temp in liquid</a:t>
            </a:r>
          </a:p>
          <a:p>
            <a:pPr lvl="1"/>
            <a:r>
              <a:rPr lang="en-US" sz="1800" dirty="0" smtClean="0"/>
              <a:t># 26	Blocked sensors</a:t>
            </a:r>
          </a:p>
          <a:p>
            <a:pPr lvl="1"/>
            <a:r>
              <a:rPr lang="en-US" sz="1800" dirty="0" smtClean="0"/>
              <a:t># 27	Temp errors</a:t>
            </a:r>
          </a:p>
          <a:p>
            <a:pPr lvl="1"/>
            <a:r>
              <a:rPr lang="en-US" sz="1800" dirty="0" smtClean="0"/>
              <a:t># 28	Avg temp.</a:t>
            </a:r>
          </a:p>
          <a:p>
            <a:pPr lvl="1">
              <a:buNone/>
            </a:pPr>
            <a:endParaRPr lang="en-US" sz="1800" dirty="0" smtClean="0"/>
          </a:p>
          <a:p>
            <a:pPr lvl="1">
              <a:buNone/>
            </a:pPr>
            <a:r>
              <a:rPr lang="en-US" sz="1800" u="sng" dirty="0" smtClean="0"/>
              <a:t>Holding registers</a:t>
            </a:r>
          </a:p>
          <a:p>
            <a:pPr lvl="1"/>
            <a:r>
              <a:rPr lang="en-US" sz="1800" dirty="0" smtClean="0"/>
              <a:t># 193	DAU Modbus address</a:t>
            </a:r>
          </a:p>
          <a:p>
            <a:pPr lvl="1"/>
            <a:r>
              <a:rPr lang="en-US" sz="1800" dirty="0" smtClean="0"/>
              <a:t># 194	Associated RTG address</a:t>
            </a:r>
          </a:p>
          <a:p>
            <a:pPr lvl="1"/>
            <a:endParaRPr lang="en-US" sz="1800" dirty="0" smtClean="0"/>
          </a:p>
        </p:txBody>
      </p:sp>
      <p:sp>
        <p:nvSpPr>
          <p:cNvPr id="60420" name="Rectangle 4"/>
          <p:cNvSpPr>
            <a:spLocks noGrp="1" noChangeArrowheads="1"/>
          </p:cNvSpPr>
          <p:nvPr>
            <p:ph sz="half" idx="2"/>
          </p:nvPr>
        </p:nvSpPr>
        <p:spPr>
          <a:xfrm>
            <a:off x="4716016" y="1206500"/>
            <a:ext cx="4427984" cy="4546600"/>
          </a:xfrm>
        </p:spPr>
        <p:txBody>
          <a:bodyPr/>
          <a:lstStyle/>
          <a:p>
            <a:r>
              <a:rPr lang="en-US" sz="2000" dirty="0" smtClean="0"/>
              <a:t>RTG 2900</a:t>
            </a:r>
          </a:p>
          <a:p>
            <a:pPr lvl="1">
              <a:buNone/>
            </a:pPr>
            <a:r>
              <a:rPr lang="en-US" sz="1800" u="sng" dirty="0" smtClean="0"/>
              <a:t>Input registers</a:t>
            </a:r>
          </a:p>
          <a:p>
            <a:pPr lvl="1"/>
            <a:r>
              <a:rPr lang="en-US" sz="1800" dirty="0" smtClean="0"/>
              <a:t># 2	RTG status</a:t>
            </a:r>
          </a:p>
          <a:p>
            <a:pPr lvl="1"/>
            <a:r>
              <a:rPr lang="en-US" sz="1800" dirty="0" smtClean="0"/>
              <a:t># 4	Level</a:t>
            </a:r>
          </a:p>
          <a:p>
            <a:pPr lvl="1"/>
            <a:r>
              <a:rPr lang="en-US" sz="1800" dirty="0" smtClean="0"/>
              <a:t># 5	</a:t>
            </a:r>
            <a:r>
              <a:rPr lang="en-US" sz="1800" dirty="0" err="1" smtClean="0"/>
              <a:t>Ullage</a:t>
            </a:r>
            <a:endParaRPr lang="en-US" sz="1800" dirty="0" smtClean="0"/>
          </a:p>
          <a:p>
            <a:pPr lvl="1"/>
            <a:r>
              <a:rPr lang="en-US" sz="1800" dirty="0" smtClean="0"/>
              <a:t># 116	Signal gain</a:t>
            </a:r>
          </a:p>
          <a:p>
            <a:pPr lvl="1"/>
            <a:r>
              <a:rPr lang="en-US" sz="1800" dirty="0" smtClean="0"/>
              <a:t># 117	Amplitude before filter</a:t>
            </a:r>
          </a:p>
          <a:p>
            <a:pPr lvl="1"/>
            <a:r>
              <a:rPr lang="en-US" sz="1800" dirty="0" smtClean="0"/>
              <a:t># 118	Amplitude after filter</a:t>
            </a:r>
          </a:p>
          <a:p>
            <a:pPr lvl="1">
              <a:buNone/>
            </a:pPr>
            <a:r>
              <a:rPr lang="en-US" sz="1800" u="sng" dirty="0" smtClean="0"/>
              <a:t>Holding registers</a:t>
            </a:r>
          </a:p>
          <a:p>
            <a:pPr lvl="1"/>
            <a:r>
              <a:rPr lang="en-US" sz="1800" dirty="0" smtClean="0"/>
              <a:t># 2	RTG Modbus address</a:t>
            </a:r>
          </a:p>
          <a:p>
            <a:pPr lvl="1"/>
            <a:r>
              <a:rPr lang="en-US" sz="1800" dirty="0" smtClean="0"/>
              <a:t># 3	DAU address</a:t>
            </a:r>
          </a:p>
          <a:p>
            <a:pPr lvl="1"/>
            <a:r>
              <a:rPr lang="en-US" sz="1800" dirty="0" smtClean="0"/>
              <a:t># 41	General threshold</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1"/>
          <p:cNvGraphicFramePr>
            <a:graphicFrameLocks noChangeAspect="1"/>
          </p:cNvGraphicFramePr>
          <p:nvPr/>
        </p:nvGraphicFramePr>
        <p:xfrm>
          <a:off x="1104900" y="1132234"/>
          <a:ext cx="6935788" cy="4343400"/>
        </p:xfrm>
        <a:graphic>
          <a:graphicData uri="http://schemas.openxmlformats.org/presentationml/2006/ole">
            <p:oleObj spid="_x0000_s93186" name="Bitmap Image" r:id="rId3" imgW="6935168" imgH="4342857" progId="PBrush">
              <p:embed/>
            </p:oleObj>
          </a:graphicData>
        </a:graphic>
      </p:graphicFrame>
      <p:sp>
        <p:nvSpPr>
          <p:cNvPr id="442370" name="Rectangle 2"/>
          <p:cNvSpPr>
            <a:spLocks noGrp="1" noChangeArrowheads="1"/>
          </p:cNvSpPr>
          <p:nvPr>
            <p:ph type="title"/>
          </p:nvPr>
        </p:nvSpPr>
        <p:spPr/>
        <p:txBody>
          <a:bodyPr/>
          <a:lstStyle/>
          <a:p>
            <a:r>
              <a:rPr lang="en-US" smtClean="0"/>
              <a:t>Tank Scan</a:t>
            </a:r>
          </a:p>
        </p:txBody>
      </p:sp>
      <p:pic>
        <p:nvPicPr>
          <p:cNvPr id="1028" name="Picture 4"/>
          <p:cNvPicPr>
            <a:picLocks noChangeAspect="1" noChangeArrowheads="1"/>
          </p:cNvPicPr>
          <p:nvPr/>
        </p:nvPicPr>
        <p:blipFill>
          <a:blip r:embed="rId4" cstate="print"/>
          <a:srcRect/>
          <a:stretch>
            <a:fillRect/>
          </a:stretch>
        </p:blipFill>
        <p:spPr bwMode="auto">
          <a:xfrm>
            <a:off x="1123950" y="1136997"/>
            <a:ext cx="6896100" cy="4333875"/>
          </a:xfrm>
          <a:prstGeom prst="rect">
            <a:avLst/>
          </a:prstGeom>
          <a:noFill/>
          <a:ln w="9525">
            <a:noFill/>
            <a:miter lim="800000"/>
            <a:headEnd/>
            <a:tailEnd/>
          </a:ln>
        </p:spPr>
      </p:pic>
      <p:sp>
        <p:nvSpPr>
          <p:cNvPr id="1029" name="Line 5"/>
          <p:cNvSpPr>
            <a:spLocks noChangeShapeType="1"/>
          </p:cNvSpPr>
          <p:nvPr/>
        </p:nvSpPr>
        <p:spPr bwMode="auto">
          <a:xfrm>
            <a:off x="2095500" y="2018059"/>
            <a:ext cx="3479800" cy="0"/>
          </a:xfrm>
          <a:prstGeom prst="line">
            <a:avLst/>
          </a:prstGeom>
          <a:noFill/>
          <a:ln w="9525">
            <a:solidFill>
              <a:srgbClr val="CC9900"/>
            </a:solidFill>
            <a:round/>
            <a:headEnd/>
            <a:tailEnd type="triangle" w="med" len="med"/>
          </a:ln>
        </p:spPr>
        <p:txBody>
          <a:bodyPr wrap="none" anchor="ctr"/>
          <a:lstStyle/>
          <a:p>
            <a:endParaRPr lang="sv-SE"/>
          </a:p>
        </p:txBody>
      </p:sp>
      <p:sp>
        <p:nvSpPr>
          <p:cNvPr id="1030" name="Text Box 6"/>
          <p:cNvSpPr txBox="1">
            <a:spLocks noChangeArrowheads="1"/>
          </p:cNvSpPr>
          <p:nvPr/>
        </p:nvSpPr>
        <p:spPr bwMode="auto">
          <a:xfrm>
            <a:off x="4381500" y="1760884"/>
            <a:ext cx="990600" cy="274638"/>
          </a:xfrm>
          <a:prstGeom prst="rect">
            <a:avLst/>
          </a:prstGeom>
          <a:noFill/>
          <a:ln w="9525">
            <a:noFill/>
            <a:miter lim="800000"/>
            <a:headEnd/>
            <a:tailEnd/>
          </a:ln>
        </p:spPr>
        <p:txBody>
          <a:bodyPr lIns="91425" tIns="45712" rIns="91425" bIns="45712">
            <a:spAutoFit/>
          </a:bodyPr>
          <a:lstStyle/>
          <a:p>
            <a:pPr algn="l">
              <a:spcBef>
                <a:spcPct val="50000"/>
              </a:spcBef>
            </a:pPr>
            <a:r>
              <a:rPr lang="sv-SE" sz="1200" b="1">
                <a:solidFill>
                  <a:srgbClr val="CC9900"/>
                </a:solidFill>
                <a:latin typeface="Arial" charset="0"/>
              </a:rPr>
              <a:t>R distance</a:t>
            </a:r>
            <a:endParaRPr lang="en-US" sz="1200" b="1">
              <a:solidFill>
                <a:srgbClr val="CC9900"/>
              </a:solidFill>
              <a:latin typeface="Arial" charset="0"/>
            </a:endParaRPr>
          </a:p>
        </p:txBody>
      </p:sp>
      <p:sp>
        <p:nvSpPr>
          <p:cNvPr id="1031" name="Text Box 7"/>
          <p:cNvSpPr txBox="1">
            <a:spLocks noChangeArrowheads="1"/>
          </p:cNvSpPr>
          <p:nvPr/>
        </p:nvSpPr>
        <p:spPr bwMode="auto">
          <a:xfrm>
            <a:off x="5432425" y="763934"/>
            <a:ext cx="1485900" cy="274638"/>
          </a:xfrm>
          <a:prstGeom prst="rect">
            <a:avLst/>
          </a:prstGeom>
          <a:noFill/>
          <a:ln w="9525">
            <a:noFill/>
            <a:miter lim="800000"/>
            <a:headEnd/>
            <a:tailEnd/>
          </a:ln>
        </p:spPr>
        <p:txBody>
          <a:bodyPr lIns="91425" tIns="45712" rIns="91425" bIns="45712">
            <a:spAutoFit/>
          </a:bodyPr>
          <a:lstStyle/>
          <a:p>
            <a:pPr>
              <a:spcBef>
                <a:spcPct val="50000"/>
              </a:spcBef>
            </a:pPr>
            <a:r>
              <a:rPr lang="sv-SE" sz="1200" b="1">
                <a:solidFill>
                  <a:schemeClr val="accent2"/>
                </a:solidFill>
                <a:latin typeface="Arial" charset="0"/>
              </a:rPr>
              <a:t>Tank Bottom</a:t>
            </a:r>
            <a:endParaRPr lang="en-US" sz="1200" b="1">
              <a:solidFill>
                <a:schemeClr val="accent2"/>
              </a:solidFill>
              <a:latin typeface="Arial" charset="0"/>
            </a:endParaRPr>
          </a:p>
        </p:txBody>
      </p:sp>
      <p:sp>
        <p:nvSpPr>
          <p:cNvPr id="1032" name="Line 8"/>
          <p:cNvSpPr>
            <a:spLocks noChangeShapeType="1"/>
          </p:cNvSpPr>
          <p:nvPr/>
        </p:nvSpPr>
        <p:spPr bwMode="auto">
          <a:xfrm flipH="1">
            <a:off x="5832475" y="1019522"/>
            <a:ext cx="184150" cy="587375"/>
          </a:xfrm>
          <a:prstGeom prst="line">
            <a:avLst/>
          </a:prstGeom>
          <a:noFill/>
          <a:ln w="9525">
            <a:solidFill>
              <a:schemeClr val="accent2"/>
            </a:solidFill>
            <a:round/>
            <a:headEnd/>
            <a:tailEnd type="triangle" w="med" len="med"/>
          </a:ln>
        </p:spPr>
        <p:txBody>
          <a:bodyPr wrap="none" anchor="ctr"/>
          <a:lstStyle/>
          <a:p>
            <a:endParaRPr lang="sv-SE"/>
          </a:p>
        </p:txBody>
      </p:sp>
      <p:sp>
        <p:nvSpPr>
          <p:cNvPr id="1033" name="Text Box 9"/>
          <p:cNvSpPr txBox="1">
            <a:spLocks noChangeArrowheads="1"/>
          </p:cNvSpPr>
          <p:nvPr/>
        </p:nvSpPr>
        <p:spPr bwMode="auto">
          <a:xfrm>
            <a:off x="1054100" y="5602634"/>
            <a:ext cx="2184400" cy="274638"/>
          </a:xfrm>
          <a:prstGeom prst="rect">
            <a:avLst/>
          </a:prstGeom>
          <a:noFill/>
          <a:ln w="9525">
            <a:noFill/>
            <a:miter lim="800000"/>
            <a:headEnd/>
            <a:tailEnd/>
          </a:ln>
        </p:spPr>
        <p:txBody>
          <a:bodyPr lIns="91425" tIns="45712" rIns="91425" bIns="45712">
            <a:spAutoFit/>
          </a:bodyPr>
          <a:lstStyle/>
          <a:p>
            <a:pPr>
              <a:spcBef>
                <a:spcPct val="50000"/>
              </a:spcBef>
            </a:pPr>
            <a:r>
              <a:rPr lang="sv-SE" sz="1200" b="1">
                <a:latin typeface="Arial" charset="0"/>
              </a:rPr>
              <a:t>Gauge zero point</a:t>
            </a:r>
            <a:endParaRPr lang="en-US" sz="1200" b="1">
              <a:latin typeface="Arial" charset="0"/>
            </a:endParaRPr>
          </a:p>
        </p:txBody>
      </p:sp>
      <p:sp>
        <p:nvSpPr>
          <p:cNvPr id="1034" name="Line 10"/>
          <p:cNvSpPr>
            <a:spLocks noChangeShapeType="1"/>
          </p:cNvSpPr>
          <p:nvPr/>
        </p:nvSpPr>
        <p:spPr bwMode="auto">
          <a:xfrm flipH="1" flipV="1">
            <a:off x="2095500" y="4612034"/>
            <a:ext cx="38100" cy="977900"/>
          </a:xfrm>
          <a:prstGeom prst="line">
            <a:avLst/>
          </a:prstGeom>
          <a:noFill/>
          <a:ln w="9525">
            <a:solidFill>
              <a:srgbClr val="000000"/>
            </a:solidFill>
            <a:round/>
            <a:headEnd/>
            <a:tailEnd type="triangle" w="med" len="med"/>
          </a:ln>
        </p:spPr>
        <p:txBody>
          <a:bodyPr wrap="none" anchor="ctr"/>
          <a:lstStyle/>
          <a:p>
            <a:endParaRPr lang="sv-SE"/>
          </a:p>
        </p:txBody>
      </p:sp>
      <p:sp>
        <p:nvSpPr>
          <p:cNvPr id="1035" name="Text Box 12"/>
          <p:cNvSpPr txBox="1">
            <a:spLocks noChangeArrowheads="1"/>
          </p:cNvSpPr>
          <p:nvPr/>
        </p:nvSpPr>
        <p:spPr bwMode="auto">
          <a:xfrm>
            <a:off x="4000500" y="716309"/>
            <a:ext cx="1316038" cy="274638"/>
          </a:xfrm>
          <a:prstGeom prst="rect">
            <a:avLst/>
          </a:prstGeom>
          <a:noFill/>
          <a:ln w="9525">
            <a:noFill/>
            <a:miter lim="800000"/>
            <a:headEnd/>
            <a:tailEnd/>
          </a:ln>
        </p:spPr>
        <p:txBody>
          <a:bodyPr lIns="91425" tIns="45712" rIns="91425" bIns="45712">
            <a:spAutoFit/>
          </a:bodyPr>
          <a:lstStyle/>
          <a:p>
            <a:pPr>
              <a:spcBef>
                <a:spcPct val="50000"/>
              </a:spcBef>
            </a:pPr>
            <a:r>
              <a:rPr lang="sv-SE" sz="1200" b="1">
                <a:latin typeface="Arial" charset="0"/>
              </a:rPr>
              <a:t>Tank zero point</a:t>
            </a:r>
            <a:endParaRPr lang="en-US" sz="1200" b="1">
              <a:latin typeface="Arial" charset="0"/>
            </a:endParaRPr>
          </a:p>
        </p:txBody>
      </p:sp>
      <p:sp>
        <p:nvSpPr>
          <p:cNvPr id="1036" name="Line 13"/>
          <p:cNvSpPr>
            <a:spLocks noChangeShapeType="1"/>
          </p:cNvSpPr>
          <p:nvPr/>
        </p:nvSpPr>
        <p:spPr bwMode="auto">
          <a:xfrm>
            <a:off x="5211763" y="970309"/>
            <a:ext cx="368300" cy="642938"/>
          </a:xfrm>
          <a:prstGeom prst="line">
            <a:avLst/>
          </a:prstGeom>
          <a:noFill/>
          <a:ln w="9525">
            <a:solidFill>
              <a:srgbClr val="000000"/>
            </a:solidFill>
            <a:round/>
            <a:headEnd/>
            <a:tailEnd type="triangle" w="med" len="me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smtClean="0"/>
              <a:t>Gauge database</a:t>
            </a:r>
          </a:p>
        </p:txBody>
      </p:sp>
      <p:sp>
        <p:nvSpPr>
          <p:cNvPr id="61443" name="Rectangle 3"/>
          <p:cNvSpPr>
            <a:spLocks noGrp="1" noChangeArrowheads="1"/>
          </p:cNvSpPr>
          <p:nvPr>
            <p:ph idx="1"/>
          </p:nvPr>
        </p:nvSpPr>
        <p:spPr>
          <a:xfrm>
            <a:off x="571500" y="1206500"/>
            <a:ext cx="8176964" cy="4546600"/>
          </a:xfrm>
        </p:spPr>
        <p:txBody>
          <a:bodyPr/>
          <a:lstStyle/>
          <a:p>
            <a:r>
              <a:rPr lang="en-US" sz="2000" dirty="0" smtClean="0"/>
              <a:t>Database backup</a:t>
            </a:r>
          </a:p>
          <a:p>
            <a:pPr lvl="1"/>
            <a:r>
              <a:rPr lang="en-US" sz="1800" dirty="0" smtClean="0"/>
              <a:t>Can easily be saved from TankMaster or Radar Master</a:t>
            </a:r>
          </a:p>
          <a:p>
            <a:pPr lvl="1"/>
            <a:r>
              <a:rPr lang="en-US" sz="1800" dirty="0" smtClean="0"/>
              <a:t>Uploading to new THE possible</a:t>
            </a:r>
          </a:p>
          <a:p>
            <a:r>
              <a:rPr lang="en-US" sz="2000" dirty="0" smtClean="0"/>
              <a:t>“Backup” good to have if a gauge goes down and needs to be replaced.</a:t>
            </a:r>
          </a:p>
          <a:p>
            <a:pPr lvl="1"/>
            <a:r>
              <a:rPr lang="en-US" sz="1800" dirty="0" smtClean="0"/>
              <a:t>All setting been transferred with just some “clicks” </a:t>
            </a:r>
          </a:p>
          <a:p>
            <a:r>
              <a:rPr lang="en-US" sz="2000" dirty="0" smtClean="0"/>
              <a:t>A back up is recommended to take directly after commissioning to secure a “fresh” copy. </a:t>
            </a:r>
          </a:p>
          <a:p>
            <a:endParaRPr lang="en-US" sz="2000" dirty="0" smtClean="0"/>
          </a:p>
        </p:txBody>
      </p:sp>
      <p:pic>
        <p:nvPicPr>
          <p:cNvPr id="9" name="Picture 4"/>
          <p:cNvPicPr>
            <a:picLocks noChangeAspect="1" noChangeArrowheads="1"/>
          </p:cNvPicPr>
          <p:nvPr/>
        </p:nvPicPr>
        <p:blipFill>
          <a:blip r:embed="rId3" cstate="print"/>
          <a:stretch>
            <a:fillRect/>
          </a:stretch>
        </p:blipFill>
        <p:spPr bwMode="auto">
          <a:xfrm>
            <a:off x="2627784" y="3933056"/>
            <a:ext cx="3538017" cy="2742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smtClean="0"/>
              <a:t>DAU Display</a:t>
            </a:r>
          </a:p>
        </p:txBody>
      </p:sp>
      <p:sp>
        <p:nvSpPr>
          <p:cNvPr id="17412" name="Rectangle 3"/>
          <p:cNvSpPr>
            <a:spLocks noGrp="1" noChangeArrowheads="1"/>
          </p:cNvSpPr>
          <p:nvPr>
            <p:ph idx="1"/>
          </p:nvPr>
        </p:nvSpPr>
        <p:spPr/>
        <p:txBody>
          <a:bodyPr/>
          <a:lstStyle/>
          <a:p>
            <a:r>
              <a:rPr lang="en-US" dirty="0" smtClean="0"/>
              <a:t>Level value</a:t>
            </a:r>
          </a:p>
          <a:p>
            <a:r>
              <a:rPr lang="en-US" dirty="0" smtClean="0"/>
              <a:t>Temperature value</a:t>
            </a:r>
          </a:p>
          <a:p>
            <a:pPr lvl="1"/>
            <a:r>
              <a:rPr lang="en-US" dirty="0" smtClean="0"/>
              <a:t>C = Celsius</a:t>
            </a:r>
          </a:p>
          <a:p>
            <a:pPr lvl="1"/>
            <a:r>
              <a:rPr lang="en-US" dirty="0" smtClean="0"/>
              <a:t>F = Fahrenheit</a:t>
            </a:r>
            <a:endParaRPr lang="en-US" sz="2800" dirty="0" smtClean="0"/>
          </a:p>
          <a:p>
            <a:r>
              <a:rPr lang="en-US" dirty="0" smtClean="0"/>
              <a:t>Error Codes</a:t>
            </a:r>
          </a:p>
          <a:p>
            <a:pPr lvl="1"/>
            <a:r>
              <a:rPr lang="en-US" dirty="0" smtClean="0"/>
              <a:t>E00030 = Average temperature error</a:t>
            </a:r>
          </a:p>
          <a:p>
            <a:pPr lvl="1"/>
            <a:r>
              <a:rPr lang="en-US" dirty="0" smtClean="0"/>
              <a:t>E02000 = Communication with REX lost</a:t>
            </a:r>
          </a:p>
          <a:p>
            <a:r>
              <a:rPr lang="en-US" dirty="0" smtClean="0"/>
              <a:t>Additional Error messages can be found in REX Service Manual</a:t>
            </a:r>
          </a:p>
          <a:p>
            <a:endParaRPr lang="en-US" dirty="0" smtClean="0"/>
          </a:p>
        </p:txBody>
      </p:sp>
      <p:pic>
        <p:nvPicPr>
          <p:cNvPr id="17413" name="Picture 5"/>
          <p:cNvPicPr>
            <a:picLocks noChangeAspect="1" noChangeArrowheads="1"/>
          </p:cNvPicPr>
          <p:nvPr/>
        </p:nvPicPr>
        <p:blipFill>
          <a:blip r:embed="rId2" cstate="print"/>
          <a:srcRect/>
          <a:stretch>
            <a:fillRect/>
          </a:stretch>
        </p:blipFill>
        <p:spPr bwMode="auto">
          <a:xfrm>
            <a:off x="4148881" y="1124744"/>
            <a:ext cx="1719263" cy="650875"/>
          </a:xfrm>
          <a:prstGeom prst="rect">
            <a:avLst/>
          </a:prstGeom>
          <a:noFill/>
          <a:ln w="9525">
            <a:noFill/>
            <a:miter lim="800000"/>
            <a:headEnd/>
            <a:tailEnd/>
          </a:ln>
        </p:spPr>
      </p:pic>
      <p:pic>
        <p:nvPicPr>
          <p:cNvPr id="17414" name="Picture 6"/>
          <p:cNvPicPr>
            <a:picLocks noChangeAspect="1" noChangeArrowheads="1"/>
          </p:cNvPicPr>
          <p:nvPr/>
        </p:nvPicPr>
        <p:blipFill>
          <a:blip r:embed="rId3" cstate="print"/>
          <a:srcRect/>
          <a:stretch>
            <a:fillRect/>
          </a:stretch>
        </p:blipFill>
        <p:spPr bwMode="auto">
          <a:xfrm>
            <a:off x="4198094" y="2042170"/>
            <a:ext cx="1670050" cy="666750"/>
          </a:xfrm>
          <a:prstGeom prst="rect">
            <a:avLst/>
          </a:prstGeom>
          <a:noFill/>
          <a:ln w="9525">
            <a:noFill/>
            <a:miter lim="800000"/>
            <a:headEnd/>
            <a:tailEnd/>
          </a:ln>
        </p:spPr>
      </p:pic>
      <p:pic>
        <p:nvPicPr>
          <p:cNvPr id="17415" name="Picture 7"/>
          <p:cNvPicPr>
            <a:picLocks noChangeAspect="1" noChangeArrowheads="1"/>
          </p:cNvPicPr>
          <p:nvPr/>
        </p:nvPicPr>
        <p:blipFill>
          <a:blip r:embed="rId4" cstate="print"/>
          <a:srcRect/>
          <a:stretch>
            <a:fillRect/>
          </a:stretch>
        </p:blipFill>
        <p:spPr bwMode="auto">
          <a:xfrm>
            <a:off x="4171107" y="3032819"/>
            <a:ext cx="1697037" cy="684213"/>
          </a:xfrm>
          <a:prstGeom prst="rect">
            <a:avLst/>
          </a:prstGeom>
          <a:noFill/>
          <a:ln w="9525">
            <a:noFill/>
            <a:miter lim="800000"/>
            <a:headEnd/>
            <a:tailEnd/>
          </a:ln>
        </p:spPr>
      </p:pic>
      <p:pic>
        <p:nvPicPr>
          <p:cNvPr id="12" name="Picture 13" descr="SDAU_pic"/>
          <p:cNvPicPr>
            <a:picLocks noChangeAspect="1" noChangeArrowheads="1"/>
          </p:cNvPicPr>
          <p:nvPr/>
        </p:nvPicPr>
        <p:blipFill>
          <a:blip r:embed="rId5" cstate="print"/>
          <a:stretch>
            <a:fillRect/>
          </a:stretch>
        </p:blipFill>
        <p:spPr>
          <a:xfrm>
            <a:off x="6012160" y="1196751"/>
            <a:ext cx="2911025" cy="2594609"/>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7380312" y="1844824"/>
            <a:ext cx="648072" cy="21602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type="title"/>
          </p:nvPr>
        </p:nvSpPr>
        <p:spPr/>
        <p:txBody>
          <a:bodyPr/>
          <a:lstStyle/>
          <a:p>
            <a:r>
              <a:rPr lang="en-US" smtClean="0"/>
              <a:t>Default loading</a:t>
            </a:r>
          </a:p>
        </p:txBody>
      </p:sp>
      <p:sp>
        <p:nvSpPr>
          <p:cNvPr id="62467" name="Rectangle 3"/>
          <p:cNvSpPr>
            <a:spLocks noGrp="1" noChangeArrowheads="1"/>
          </p:cNvSpPr>
          <p:nvPr>
            <p:ph idx="1"/>
          </p:nvPr>
        </p:nvSpPr>
        <p:spPr/>
        <p:txBody>
          <a:bodyPr/>
          <a:lstStyle/>
          <a:p>
            <a:r>
              <a:rPr lang="en-US" sz="2400" dirty="0" smtClean="0"/>
              <a:t>Why…???</a:t>
            </a:r>
          </a:p>
          <a:p>
            <a:pPr lvl="1"/>
            <a:r>
              <a:rPr lang="en-US" sz="2000" dirty="0" smtClean="0"/>
              <a:t>Error in database	</a:t>
            </a:r>
          </a:p>
          <a:p>
            <a:pPr lvl="2"/>
            <a:r>
              <a:rPr lang="en-US" sz="1800" dirty="0" smtClean="0"/>
              <a:t>Watchdog on in FCU and not cleared after restart.</a:t>
            </a:r>
          </a:p>
          <a:p>
            <a:pPr lvl="2"/>
            <a:r>
              <a:rPr lang="en-US" sz="1800" dirty="0" err="1" smtClean="0"/>
              <a:t>IReg</a:t>
            </a:r>
            <a:r>
              <a:rPr lang="en-US" sz="1800" dirty="0" smtClean="0"/>
              <a:t> in RTG indicating </a:t>
            </a:r>
            <a:r>
              <a:rPr lang="en-US" sz="1800" dirty="0" err="1" smtClean="0"/>
              <a:t>Hreg</a:t>
            </a:r>
            <a:r>
              <a:rPr lang="en-US" sz="1800" dirty="0" smtClean="0"/>
              <a:t> error.</a:t>
            </a:r>
          </a:p>
          <a:p>
            <a:pPr lvl="2"/>
            <a:r>
              <a:rPr lang="en-US" sz="1800" dirty="0" smtClean="0"/>
              <a:t>Error code given in DAU display even after restart.</a:t>
            </a:r>
          </a:p>
          <a:p>
            <a:pPr lvl="3"/>
            <a:r>
              <a:rPr lang="en-US" sz="1600" dirty="0" smtClean="0"/>
              <a:t>EX0X00 (first or third digit)</a:t>
            </a:r>
          </a:p>
          <a:p>
            <a:pPr lvl="1"/>
            <a:r>
              <a:rPr lang="en-US" sz="2000" dirty="0" smtClean="0"/>
              <a:t>Wrong or unknown configuration</a:t>
            </a:r>
          </a:p>
          <a:p>
            <a:pPr lvl="2"/>
            <a:r>
              <a:rPr lang="en-US" sz="1800" dirty="0" smtClean="0"/>
              <a:t>Erasing all user made setting, </a:t>
            </a:r>
          </a:p>
          <a:p>
            <a:pPr lvl="3"/>
            <a:r>
              <a:rPr lang="en-US" sz="1600" dirty="0" smtClean="0"/>
              <a:t>get a fresh start over…</a:t>
            </a:r>
          </a:p>
          <a:p>
            <a:pPr lvl="1"/>
            <a:r>
              <a:rPr lang="en-US" sz="2000" dirty="0" smtClean="0"/>
              <a:t>If problems with the database has been discovered do not use a back up file to restore the setting.</a:t>
            </a:r>
          </a:p>
          <a:p>
            <a:pPr lvl="2"/>
            <a:r>
              <a:rPr lang="en-US" sz="1800" dirty="0" smtClean="0"/>
              <a:t>You might copy in the error again…</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r>
              <a:rPr lang="en-US" smtClean="0"/>
              <a:t>Default loading</a:t>
            </a:r>
          </a:p>
        </p:txBody>
      </p:sp>
      <p:sp>
        <p:nvSpPr>
          <p:cNvPr id="63491" name="Rectangle 3"/>
          <p:cNvSpPr>
            <a:spLocks noGrp="1" noChangeArrowheads="1"/>
          </p:cNvSpPr>
          <p:nvPr>
            <p:ph idx="1"/>
          </p:nvPr>
        </p:nvSpPr>
        <p:spPr/>
        <p:txBody>
          <a:bodyPr/>
          <a:lstStyle/>
          <a:p>
            <a:r>
              <a:rPr lang="en-US" sz="2400" dirty="0" smtClean="0"/>
              <a:t>How…???</a:t>
            </a:r>
          </a:p>
          <a:p>
            <a:pPr lvl="1"/>
            <a:r>
              <a:rPr lang="en-US" sz="2000" dirty="0" smtClean="0"/>
              <a:t>REX 3900 and PRO</a:t>
            </a:r>
          </a:p>
          <a:p>
            <a:pPr lvl="2"/>
            <a:r>
              <a:rPr lang="en-US" sz="1800" dirty="0" smtClean="0"/>
              <a:t>Holding register #65510</a:t>
            </a:r>
          </a:p>
          <a:p>
            <a:pPr lvl="3"/>
            <a:r>
              <a:rPr lang="en-US" sz="1600" dirty="0" smtClean="0"/>
              <a:t>Set value to 65510 and store to gauge</a:t>
            </a:r>
          </a:p>
          <a:p>
            <a:pPr lvl="2"/>
            <a:r>
              <a:rPr lang="en-US" sz="1800" dirty="0" smtClean="0"/>
              <a:t>Modbus address and gauge factory calibration will remain </a:t>
            </a:r>
          </a:p>
          <a:p>
            <a:pPr lvl="1"/>
            <a:r>
              <a:rPr lang="en-US" sz="2000" dirty="0" smtClean="0"/>
              <a:t>RTG 2900</a:t>
            </a:r>
          </a:p>
          <a:p>
            <a:pPr lvl="2"/>
            <a:r>
              <a:rPr lang="en-US" sz="1800" dirty="0" smtClean="0"/>
              <a:t>Holding register #65510</a:t>
            </a:r>
          </a:p>
          <a:p>
            <a:pPr lvl="3"/>
            <a:r>
              <a:rPr lang="en-US" sz="1600" dirty="0" smtClean="0"/>
              <a:t>Set value to 65510 and store to gauge</a:t>
            </a:r>
          </a:p>
          <a:p>
            <a:pPr lvl="2"/>
            <a:r>
              <a:rPr lang="en-US" sz="1800" dirty="0" smtClean="0"/>
              <a:t>Gauge factory calibration will be lost and the values has to be noted down before action is taken.</a:t>
            </a:r>
          </a:p>
          <a:p>
            <a:pPr lvl="3"/>
            <a:r>
              <a:rPr lang="en-US" sz="1600" dirty="0" err="1" smtClean="0"/>
              <a:t>HReg</a:t>
            </a:r>
            <a:r>
              <a:rPr lang="en-US" sz="1600" dirty="0" smtClean="0"/>
              <a:t> 10, 11, 32, 36 and 39 </a:t>
            </a:r>
          </a:p>
          <a:p>
            <a:pPr lvl="2"/>
            <a:r>
              <a:rPr lang="en-US" sz="1800" dirty="0" smtClean="0"/>
              <a:t>Modbus address will remain </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p:txBody>
          <a:bodyPr/>
          <a:lstStyle/>
          <a:p>
            <a:r>
              <a:rPr lang="en-US" smtClean="0"/>
              <a:t>Default loading</a:t>
            </a:r>
          </a:p>
        </p:txBody>
      </p:sp>
      <p:sp>
        <p:nvSpPr>
          <p:cNvPr id="18437" name="Rectangle 3"/>
          <p:cNvSpPr>
            <a:spLocks noGrp="1" noChangeArrowheads="1"/>
          </p:cNvSpPr>
          <p:nvPr>
            <p:ph idx="1"/>
          </p:nvPr>
        </p:nvSpPr>
        <p:spPr/>
        <p:txBody>
          <a:bodyPr/>
          <a:lstStyle/>
          <a:p>
            <a:r>
              <a:rPr lang="en-US" sz="2400" dirty="0" smtClean="0"/>
              <a:t>How…???</a:t>
            </a:r>
          </a:p>
          <a:p>
            <a:pPr lvl="1"/>
            <a:r>
              <a:rPr lang="en-US" sz="2000" dirty="0" smtClean="0"/>
              <a:t>FCU</a:t>
            </a:r>
          </a:p>
          <a:p>
            <a:pPr lvl="2"/>
            <a:r>
              <a:rPr lang="en-US" sz="1800" dirty="0" smtClean="0"/>
              <a:t>Jumper X14 and X15</a:t>
            </a:r>
          </a:p>
          <a:p>
            <a:pPr lvl="3"/>
            <a:r>
              <a:rPr lang="en-US" sz="1600" dirty="0" smtClean="0"/>
              <a:t>Alternate jumpers and power in a sequence.</a:t>
            </a:r>
          </a:p>
          <a:p>
            <a:pPr lvl="2"/>
            <a:r>
              <a:rPr lang="en-US" sz="1800" dirty="0" smtClean="0"/>
              <a:t>Modbus address and slave database will be erased</a:t>
            </a:r>
          </a:p>
          <a:p>
            <a:pPr lvl="1"/>
            <a:r>
              <a:rPr lang="en-US" sz="2000" dirty="0" smtClean="0"/>
              <a:t>DAU</a:t>
            </a:r>
          </a:p>
          <a:p>
            <a:pPr lvl="2"/>
            <a:r>
              <a:rPr lang="en-US" sz="1800" dirty="0" smtClean="0"/>
              <a:t>Program EPROM exchange</a:t>
            </a:r>
          </a:p>
          <a:p>
            <a:pPr lvl="3"/>
            <a:r>
              <a:rPr lang="en-US" sz="1600" dirty="0" smtClean="0"/>
              <a:t>Remove program EPROM </a:t>
            </a:r>
          </a:p>
          <a:p>
            <a:pPr lvl="3"/>
            <a:r>
              <a:rPr lang="en-US" sz="1600" dirty="0" smtClean="0"/>
              <a:t>Insert DB-loader prom</a:t>
            </a:r>
          </a:p>
          <a:p>
            <a:pPr lvl="3"/>
            <a:r>
              <a:rPr lang="en-US" sz="1600" dirty="0" smtClean="0"/>
              <a:t>Remove DB-loaded and replace Program </a:t>
            </a:r>
            <a:br>
              <a:rPr lang="en-US" sz="1600" dirty="0" smtClean="0"/>
            </a:br>
            <a:r>
              <a:rPr lang="en-US" sz="1600" dirty="0" smtClean="0"/>
              <a:t>EPROM.</a:t>
            </a:r>
          </a:p>
          <a:p>
            <a:pPr lvl="2"/>
            <a:r>
              <a:rPr lang="en-US" sz="1800" dirty="0" smtClean="0"/>
              <a:t>Modbus address and all settings will be erased</a:t>
            </a:r>
          </a:p>
          <a:p>
            <a:pPr lvl="3"/>
            <a:endParaRPr lang="en-US" sz="1600" dirty="0" smtClean="0"/>
          </a:p>
        </p:txBody>
      </p:sp>
      <p:grpSp>
        <p:nvGrpSpPr>
          <p:cNvPr id="2" name="Group 4"/>
          <p:cNvGrpSpPr>
            <a:grpSpLocks/>
          </p:cNvGrpSpPr>
          <p:nvPr/>
        </p:nvGrpSpPr>
        <p:grpSpPr bwMode="auto">
          <a:xfrm>
            <a:off x="6300788" y="1268415"/>
            <a:ext cx="2501900" cy="1358900"/>
            <a:chOff x="3969" y="799"/>
            <a:chExt cx="1576" cy="856"/>
          </a:xfrm>
        </p:grpSpPr>
        <p:graphicFrame>
          <p:nvGraphicFramePr>
            <p:cNvPr id="18435" name="Object 5"/>
            <p:cNvGraphicFramePr>
              <a:graphicFrameLocks noChangeAspect="1"/>
            </p:cNvGraphicFramePr>
            <p:nvPr/>
          </p:nvGraphicFramePr>
          <p:xfrm>
            <a:off x="3969" y="799"/>
            <a:ext cx="1576" cy="856"/>
          </p:xfrm>
          <a:graphic>
            <a:graphicData uri="http://schemas.openxmlformats.org/presentationml/2006/ole">
              <p:oleObj spid="_x0000_s110595" name="Image" r:id="rId3" imgW="2501587" imgH="1358730" progId="">
                <p:embed/>
              </p:oleObj>
            </a:graphicData>
          </a:graphic>
        </p:graphicFrame>
        <p:sp>
          <p:nvSpPr>
            <p:cNvPr id="18441" name="Oval 6"/>
            <p:cNvSpPr>
              <a:spLocks noChangeArrowheads="1"/>
            </p:cNvSpPr>
            <p:nvPr/>
          </p:nvSpPr>
          <p:spPr bwMode="auto">
            <a:xfrm>
              <a:off x="4026" y="845"/>
              <a:ext cx="157" cy="187"/>
            </a:xfrm>
            <a:prstGeom prst="ellipse">
              <a:avLst/>
            </a:prstGeom>
            <a:solidFill>
              <a:schemeClr val="accent1">
                <a:alpha val="0"/>
              </a:schemeClr>
            </a:solidFill>
            <a:ln w="38100">
              <a:solidFill>
                <a:srgbClr val="FF0000"/>
              </a:solidFill>
              <a:round/>
              <a:headEnd/>
              <a:tailEnd/>
            </a:ln>
          </p:spPr>
          <p:txBody>
            <a:bodyPr wrap="none" anchor="ctr"/>
            <a:lstStyle/>
            <a:p>
              <a:endParaRPr lang="sv-SE"/>
            </a:p>
          </p:txBody>
        </p:sp>
      </p:grpSp>
      <p:grpSp>
        <p:nvGrpSpPr>
          <p:cNvPr id="3" name="Group 7"/>
          <p:cNvGrpSpPr>
            <a:grpSpLocks/>
          </p:cNvGrpSpPr>
          <p:nvPr/>
        </p:nvGrpSpPr>
        <p:grpSpPr bwMode="auto">
          <a:xfrm>
            <a:off x="6323581" y="3069335"/>
            <a:ext cx="2568575" cy="1516063"/>
            <a:chOff x="3812" y="1882"/>
            <a:chExt cx="1791" cy="1092"/>
          </a:xfrm>
        </p:grpSpPr>
        <p:graphicFrame>
          <p:nvGraphicFramePr>
            <p:cNvPr id="18434" name="Object 8"/>
            <p:cNvGraphicFramePr>
              <a:graphicFrameLocks noChangeAspect="1"/>
            </p:cNvGraphicFramePr>
            <p:nvPr/>
          </p:nvGraphicFramePr>
          <p:xfrm>
            <a:off x="3812" y="1882"/>
            <a:ext cx="1791" cy="1092"/>
          </p:xfrm>
          <a:graphic>
            <a:graphicData uri="http://schemas.openxmlformats.org/presentationml/2006/ole">
              <p:oleObj spid="_x0000_s110594" name="Image" r:id="rId4" imgW="4558730" imgH="2780952" progId="">
                <p:embed/>
              </p:oleObj>
            </a:graphicData>
          </a:graphic>
        </p:graphicFrame>
        <p:sp>
          <p:nvSpPr>
            <p:cNvPr id="18440" name="Oval 9"/>
            <p:cNvSpPr>
              <a:spLocks noChangeArrowheads="1"/>
            </p:cNvSpPr>
            <p:nvPr/>
          </p:nvSpPr>
          <p:spPr bwMode="auto">
            <a:xfrm>
              <a:off x="4486" y="1990"/>
              <a:ext cx="431" cy="196"/>
            </a:xfrm>
            <a:prstGeom prst="ellipse">
              <a:avLst/>
            </a:prstGeom>
            <a:solidFill>
              <a:schemeClr val="accent1">
                <a:alpha val="0"/>
              </a:schemeClr>
            </a:solidFill>
            <a:ln w="38100">
              <a:solidFill>
                <a:srgbClr val="FF0000"/>
              </a:solidFill>
              <a:round/>
              <a:headEnd/>
              <a:tailEnd/>
            </a:ln>
          </p:spPr>
          <p:txBody>
            <a:bodyPr wrap="none" anchor="ctr"/>
            <a:lstStyle/>
            <a:p>
              <a:endParaRPr lang="sv-SE"/>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p:txBody>
          <a:bodyPr/>
          <a:lstStyle/>
          <a:p>
            <a:r>
              <a:rPr lang="en-US" smtClean="0"/>
              <a:t>Upgrading the REX firmware</a:t>
            </a:r>
          </a:p>
        </p:txBody>
      </p:sp>
      <p:sp>
        <p:nvSpPr>
          <p:cNvPr id="64515" name="Rectangle 3"/>
          <p:cNvSpPr>
            <a:spLocks noGrp="1" noChangeArrowheads="1"/>
          </p:cNvSpPr>
          <p:nvPr>
            <p:ph idx="1"/>
          </p:nvPr>
        </p:nvSpPr>
        <p:spPr/>
        <p:txBody>
          <a:bodyPr/>
          <a:lstStyle/>
          <a:p>
            <a:r>
              <a:rPr lang="en-US" sz="2400" dirty="0" smtClean="0"/>
              <a:t>Why?</a:t>
            </a:r>
          </a:p>
          <a:p>
            <a:pPr lvl="1"/>
            <a:r>
              <a:rPr lang="en-US" sz="2000" dirty="0" smtClean="0"/>
              <a:t>If new functions are available or some function has been improved</a:t>
            </a:r>
          </a:p>
          <a:p>
            <a:r>
              <a:rPr lang="en-US" sz="2400" dirty="0" smtClean="0"/>
              <a:t>Latest SW available on </a:t>
            </a:r>
            <a:r>
              <a:rPr lang="en-US" sz="2400" dirty="0" err="1" smtClean="0"/>
              <a:t>RepWeb</a:t>
            </a:r>
            <a:endParaRPr lang="en-US" sz="2400" dirty="0" smtClean="0"/>
          </a:p>
          <a:p>
            <a:r>
              <a:rPr lang="en-US" sz="2400" dirty="0" smtClean="0"/>
              <a:t>What is the difference between different SW versions?</a:t>
            </a:r>
          </a:p>
          <a:p>
            <a:pPr lvl="1"/>
            <a:r>
              <a:rPr lang="en-US" sz="2000" dirty="0" smtClean="0"/>
              <a:t>Revision history</a:t>
            </a:r>
          </a:p>
          <a:p>
            <a:r>
              <a:rPr lang="en-US" sz="2400" dirty="0" smtClean="0"/>
              <a:t>How long time does it take to upgrade? </a:t>
            </a:r>
          </a:p>
          <a:p>
            <a:pPr lvl="1"/>
            <a:r>
              <a:rPr lang="en-US" sz="2000" dirty="0" smtClean="0"/>
              <a:t>EEPROM very fast</a:t>
            </a:r>
          </a:p>
          <a:p>
            <a:pPr lvl="1"/>
            <a:r>
              <a:rPr lang="en-US" sz="2000" dirty="0" smtClean="0"/>
              <a:t>Direct communication (20-30 minutes)</a:t>
            </a:r>
          </a:p>
          <a:p>
            <a:pPr lvl="1"/>
            <a:r>
              <a:rPr lang="en-US" sz="2000" dirty="0" smtClean="0"/>
              <a:t>Via FCU (20 – XX minutes, Not recommended)</a:t>
            </a:r>
          </a:p>
          <a:p>
            <a:endParaRPr lang="en-US" sz="24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p:txBody>
          <a:bodyPr/>
          <a:lstStyle/>
          <a:p>
            <a:r>
              <a:rPr lang="en-US" smtClean="0"/>
              <a:t>Upgrading the REX firmware</a:t>
            </a:r>
          </a:p>
        </p:txBody>
      </p:sp>
      <p:sp>
        <p:nvSpPr>
          <p:cNvPr id="65539" name="Rectangle 3"/>
          <p:cNvSpPr>
            <a:spLocks noGrp="1" noChangeArrowheads="1"/>
          </p:cNvSpPr>
          <p:nvPr>
            <p:ph idx="1"/>
          </p:nvPr>
        </p:nvSpPr>
        <p:spPr/>
        <p:txBody>
          <a:bodyPr/>
          <a:lstStyle/>
          <a:p>
            <a:r>
              <a:rPr lang="en-US" sz="2000" dirty="0" smtClean="0"/>
              <a:t>Reprogramming with MODBUS protocol (Win Setup)</a:t>
            </a:r>
          </a:p>
          <a:p>
            <a:pPr lvl="1"/>
            <a:r>
              <a:rPr lang="en-US" sz="1800" dirty="0" smtClean="0"/>
              <a:t>Procedure</a:t>
            </a:r>
          </a:p>
          <a:p>
            <a:pPr lvl="2"/>
            <a:r>
              <a:rPr lang="en-US" sz="1600" dirty="0" smtClean="0"/>
              <a:t>Upload</a:t>
            </a:r>
          </a:p>
          <a:p>
            <a:pPr lvl="2"/>
            <a:r>
              <a:rPr lang="en-US" sz="1600" dirty="0" smtClean="0"/>
              <a:t>Restart</a:t>
            </a:r>
          </a:p>
          <a:p>
            <a:pPr lvl="2"/>
            <a:r>
              <a:rPr lang="en-US" sz="1600" dirty="0" smtClean="0"/>
              <a:t>Default load</a:t>
            </a:r>
          </a:p>
          <a:p>
            <a:pPr lvl="1"/>
            <a:r>
              <a:rPr lang="en-US" sz="1800" dirty="0" smtClean="0"/>
              <a:t>Programming </a:t>
            </a:r>
          </a:p>
          <a:p>
            <a:pPr lvl="2"/>
            <a:r>
              <a:rPr lang="en-US" sz="1600" dirty="0" smtClean="0"/>
              <a:t>First file: 	Boot SW, REXxxxB.CRY file</a:t>
            </a:r>
          </a:p>
          <a:p>
            <a:pPr lvl="2"/>
            <a:r>
              <a:rPr lang="en-US" sz="1600" dirty="0" smtClean="0"/>
              <a:t>Second file:	Application SW, REXxxxA.CRY file</a:t>
            </a:r>
          </a:p>
          <a:p>
            <a:pPr lvl="3"/>
            <a:r>
              <a:rPr lang="en-US" sz="1400" dirty="0" smtClean="0"/>
              <a:t>xxx = actual version of REX SW</a:t>
            </a:r>
          </a:p>
          <a:p>
            <a:pPr lvl="2"/>
            <a:r>
              <a:rPr lang="en-US" sz="1600" dirty="0" smtClean="0"/>
              <a:t>Always start with the Boot SW!</a:t>
            </a:r>
          </a:p>
          <a:p>
            <a:r>
              <a:rPr lang="en-US" sz="2000" dirty="0" smtClean="0"/>
              <a:t>Exchanging EEPROM</a:t>
            </a:r>
          </a:p>
          <a:p>
            <a:pPr lvl="1"/>
            <a:r>
              <a:rPr lang="en-US" sz="1800" dirty="0" smtClean="0"/>
              <a:t>Program stored in EEPROM on the SPC board</a:t>
            </a:r>
          </a:p>
          <a:p>
            <a:pPr lvl="1"/>
            <a:r>
              <a:rPr lang="en-US" sz="1800" dirty="0" smtClean="0"/>
              <a:t>Simply exchange EEPROM</a:t>
            </a:r>
          </a:p>
          <a:p>
            <a:pPr lvl="1"/>
            <a:r>
              <a:rPr lang="en-US" sz="1800" dirty="0" smtClean="0"/>
              <a:t>Beware of ESD shocks!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r>
              <a:rPr lang="en-US" smtClean="0"/>
              <a:t>Upgrading the PRO firmware</a:t>
            </a:r>
          </a:p>
        </p:txBody>
      </p:sp>
      <p:sp>
        <p:nvSpPr>
          <p:cNvPr id="66563" name="Rectangle 3"/>
          <p:cNvSpPr>
            <a:spLocks noGrp="1" noChangeArrowheads="1"/>
          </p:cNvSpPr>
          <p:nvPr>
            <p:ph idx="1"/>
          </p:nvPr>
        </p:nvSpPr>
        <p:spPr/>
        <p:txBody>
          <a:bodyPr/>
          <a:lstStyle/>
          <a:p>
            <a:r>
              <a:rPr lang="en-US" sz="2400" dirty="0" smtClean="0"/>
              <a:t>Reprogramming with MODBUS protocol (Win Setup)</a:t>
            </a:r>
          </a:p>
          <a:p>
            <a:pPr lvl="1"/>
            <a:r>
              <a:rPr lang="en-US" sz="2000" dirty="0" smtClean="0"/>
              <a:t>This procedure is applicable for both Pro TH 40 and TH 43</a:t>
            </a:r>
          </a:p>
          <a:p>
            <a:pPr lvl="1"/>
            <a:r>
              <a:rPr lang="en-US" sz="2000" dirty="0" smtClean="0"/>
              <a:t>Programming </a:t>
            </a:r>
          </a:p>
          <a:p>
            <a:pPr lvl="2"/>
            <a:r>
              <a:rPr lang="en-US" sz="1800" dirty="0" smtClean="0"/>
              <a:t>First file: 	Boot SW, ProxxxB.CRY file</a:t>
            </a:r>
          </a:p>
          <a:p>
            <a:pPr lvl="2"/>
            <a:r>
              <a:rPr lang="en-US" sz="1800" dirty="0" smtClean="0"/>
              <a:t>Second file:	Application SW, ProxxxA.CRY file</a:t>
            </a:r>
          </a:p>
          <a:p>
            <a:pPr lvl="3"/>
            <a:r>
              <a:rPr lang="en-US" sz="1600" dirty="0" smtClean="0"/>
              <a:t>xxx = actual version of PRO SW</a:t>
            </a:r>
          </a:p>
          <a:p>
            <a:r>
              <a:rPr lang="en-US" sz="2400" dirty="0" smtClean="0"/>
              <a:t>Exchanging EEPROM (ONLY old PRO TH40)</a:t>
            </a:r>
          </a:p>
          <a:p>
            <a:pPr lvl="1"/>
            <a:r>
              <a:rPr lang="en-US" sz="2000" dirty="0" smtClean="0"/>
              <a:t>Program stored in EEPROM on the MB40 board</a:t>
            </a:r>
          </a:p>
          <a:p>
            <a:pPr lvl="1"/>
            <a:r>
              <a:rPr lang="en-US" sz="2000" dirty="0" smtClean="0"/>
              <a:t>Simply exchange EEPROM</a:t>
            </a:r>
          </a:p>
          <a:p>
            <a:pPr lvl="1"/>
            <a:r>
              <a:rPr lang="en-US" sz="2000" dirty="0" smtClean="0"/>
              <a:t>Special tool to remove EEPROM is needed</a:t>
            </a:r>
          </a:p>
          <a:p>
            <a:pPr lvl="1"/>
            <a:r>
              <a:rPr lang="en-US" sz="2000" dirty="0" smtClean="0"/>
              <a:t>Beware of ESD shocks!</a:t>
            </a:r>
          </a:p>
          <a:p>
            <a:pPr lvl="1"/>
            <a:endParaRPr lang="en-US" sz="2000" dirty="0" smtClean="0"/>
          </a:p>
          <a:p>
            <a:pPr lvl="1"/>
            <a:endParaRPr lang="en-US" sz="2000"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p:txBody>
          <a:bodyPr/>
          <a:lstStyle/>
          <a:p>
            <a:r>
              <a:rPr lang="en-US" dirty="0" smtClean="0"/>
              <a:t>FCU</a:t>
            </a:r>
          </a:p>
          <a:p>
            <a:pPr lvl="1"/>
            <a:r>
              <a:rPr lang="en-US" dirty="0" smtClean="0"/>
              <a:t>Exchange EEPROM</a:t>
            </a:r>
          </a:p>
          <a:p>
            <a:pPr lvl="2"/>
            <a:r>
              <a:rPr lang="en-US" dirty="0" smtClean="0"/>
              <a:t>Simply change the EEPROM</a:t>
            </a:r>
          </a:p>
          <a:p>
            <a:pPr lvl="2"/>
            <a:r>
              <a:rPr lang="en-US" dirty="0" smtClean="0"/>
              <a:t>Database is kept even if EEPROM is exchanged</a:t>
            </a:r>
          </a:p>
          <a:p>
            <a:pPr lvl="2"/>
            <a:r>
              <a:rPr lang="en-US" dirty="0" smtClean="0"/>
              <a:t>Special tool to remove EEPROM is needed</a:t>
            </a:r>
          </a:p>
          <a:p>
            <a:r>
              <a:rPr lang="en-US" dirty="0" smtClean="0"/>
              <a:t>DAU</a:t>
            </a:r>
          </a:p>
          <a:p>
            <a:pPr lvl="1"/>
            <a:r>
              <a:rPr lang="en-US" dirty="0" smtClean="0"/>
              <a:t>Exchange EEPROM</a:t>
            </a:r>
          </a:p>
          <a:p>
            <a:pPr lvl="2"/>
            <a:r>
              <a:rPr lang="en-US" dirty="0" smtClean="0"/>
              <a:t>Change EEPROM</a:t>
            </a:r>
          </a:p>
          <a:p>
            <a:pPr lvl="2"/>
            <a:r>
              <a:rPr lang="en-US" dirty="0" smtClean="0"/>
              <a:t>Must run DB Loader of same version before inserting new EEPROM</a:t>
            </a:r>
          </a:p>
          <a:p>
            <a:pPr lvl="2"/>
            <a:r>
              <a:rPr lang="en-US" dirty="0" smtClean="0"/>
              <a:t>Special tool to remove EEPROM is needed</a:t>
            </a:r>
          </a:p>
        </p:txBody>
      </p:sp>
      <p:pic>
        <p:nvPicPr>
          <p:cNvPr id="8" name="Picture 13" descr="SDAU_pic"/>
          <p:cNvPicPr>
            <a:picLocks noChangeAspect="1" noChangeArrowheads="1"/>
          </p:cNvPicPr>
          <p:nvPr/>
        </p:nvPicPr>
        <p:blipFill>
          <a:blip r:embed="rId3" cstate="print"/>
          <a:stretch>
            <a:fillRect/>
          </a:stretch>
        </p:blipFill>
        <p:spPr>
          <a:xfrm>
            <a:off x="6948264" y="2924944"/>
            <a:ext cx="1948577" cy="1736775"/>
          </a:xfrm>
          <a:prstGeom prst="rect">
            <a:avLst/>
          </a:prstGeom>
          <a:noFill/>
        </p:spPr>
      </p:pic>
      <p:sp>
        <p:nvSpPr>
          <p:cNvPr id="641026" name="Rectangle 2"/>
          <p:cNvSpPr>
            <a:spLocks noGrp="1" noChangeArrowheads="1"/>
          </p:cNvSpPr>
          <p:nvPr>
            <p:ph type="title"/>
          </p:nvPr>
        </p:nvSpPr>
        <p:spPr/>
        <p:txBody>
          <a:bodyPr/>
          <a:lstStyle/>
          <a:p>
            <a:r>
              <a:rPr lang="en-US" smtClean="0"/>
              <a:t>Upgrading FCU &amp; DAU firmware</a:t>
            </a:r>
          </a:p>
        </p:txBody>
      </p:sp>
      <p:pic>
        <p:nvPicPr>
          <p:cNvPr id="9" name="Picture 8"/>
          <p:cNvPicPr>
            <a:picLocks noChangeAspect="1" noChangeArrowheads="1"/>
          </p:cNvPicPr>
          <p:nvPr/>
        </p:nvPicPr>
        <p:blipFill>
          <a:blip r:embed="rId4" cstate="print"/>
          <a:srcRect/>
          <a:stretch>
            <a:fillRect/>
          </a:stretch>
        </p:blipFill>
        <p:spPr bwMode="auto">
          <a:xfrm>
            <a:off x="6938046" y="1124744"/>
            <a:ext cx="1692381" cy="144016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8"/>
          <p:cNvGraphicFramePr>
            <a:graphicFrameLocks noChangeAspect="1"/>
          </p:cNvGraphicFramePr>
          <p:nvPr/>
        </p:nvGraphicFramePr>
        <p:xfrm>
          <a:off x="4685158" y="3166715"/>
          <a:ext cx="4351338" cy="2422525"/>
        </p:xfrm>
        <a:graphic>
          <a:graphicData uri="http://schemas.openxmlformats.org/presentationml/2006/ole">
            <p:oleObj spid="_x0000_s111620" name="Bitmap Image" r:id="rId3" imgW="8495238" imgH="4277322" progId="PBrush">
              <p:embed/>
            </p:oleObj>
          </a:graphicData>
        </a:graphic>
      </p:graphicFrame>
      <p:sp>
        <p:nvSpPr>
          <p:cNvPr id="643074" name="Rectangle 2"/>
          <p:cNvSpPr>
            <a:spLocks noGrp="1" noChangeArrowheads="1"/>
          </p:cNvSpPr>
          <p:nvPr>
            <p:ph type="title"/>
          </p:nvPr>
        </p:nvSpPr>
        <p:spPr/>
        <p:txBody>
          <a:bodyPr/>
          <a:lstStyle/>
          <a:p>
            <a:r>
              <a:rPr lang="en-US" smtClean="0"/>
              <a:t>FCU 2160 Upgrade Of Software</a:t>
            </a:r>
          </a:p>
        </p:txBody>
      </p:sp>
      <p:sp>
        <p:nvSpPr>
          <p:cNvPr id="19461" name="Rectangle 3"/>
          <p:cNvSpPr>
            <a:spLocks noGrp="1" noChangeArrowheads="1"/>
          </p:cNvSpPr>
          <p:nvPr>
            <p:ph idx="1"/>
          </p:nvPr>
        </p:nvSpPr>
        <p:spPr>
          <a:xfrm>
            <a:off x="571500" y="1206500"/>
            <a:ext cx="8320980" cy="4546600"/>
          </a:xfrm>
        </p:spPr>
        <p:txBody>
          <a:bodyPr/>
          <a:lstStyle/>
          <a:p>
            <a:r>
              <a:rPr lang="en-US" sz="2400" dirty="0" smtClean="0"/>
              <a:t>Software upgrade is done by changing EPROM</a:t>
            </a:r>
          </a:p>
          <a:p>
            <a:r>
              <a:rPr lang="en-US" sz="2400" dirty="0" smtClean="0"/>
              <a:t>A label on the EPROM says which software version it contains</a:t>
            </a:r>
          </a:p>
          <a:p>
            <a:r>
              <a:rPr lang="en-US" sz="2400" dirty="0" smtClean="0"/>
              <a:t>Revision history gives information about software versions</a:t>
            </a:r>
          </a:p>
          <a:p>
            <a:r>
              <a:rPr lang="en-US" sz="2400" dirty="0" smtClean="0"/>
              <a:t>Latest software is 3.D1</a:t>
            </a:r>
          </a:p>
          <a:p>
            <a:pPr lvl="1"/>
            <a:r>
              <a:rPr lang="en-US" sz="2000" dirty="0" smtClean="0"/>
              <a:t>Rex is supported from 3.C0</a:t>
            </a:r>
          </a:p>
          <a:p>
            <a:pPr lvl="1"/>
            <a:r>
              <a:rPr lang="en-US" sz="2000" dirty="0" smtClean="0"/>
              <a:t>Pro is supported from 3.D0</a:t>
            </a:r>
          </a:p>
          <a:p>
            <a:pPr lvl="1"/>
            <a:r>
              <a:rPr lang="en-US" sz="2000" dirty="0" smtClean="0"/>
              <a:t>3.A0 and later requires a </a:t>
            </a:r>
            <a:br>
              <a:rPr lang="en-US" sz="2000" dirty="0" smtClean="0"/>
            </a:br>
            <a:r>
              <a:rPr lang="en-US" sz="2000" dirty="0" smtClean="0"/>
              <a:t>FCP board with part number</a:t>
            </a:r>
            <a:br>
              <a:rPr lang="en-US" sz="2000" dirty="0" smtClean="0"/>
            </a:br>
            <a:r>
              <a:rPr lang="en-US" sz="2000" dirty="0" smtClean="0"/>
              <a:t>-572 or higher</a:t>
            </a:r>
          </a:p>
        </p:txBody>
      </p:sp>
      <p:sp>
        <p:nvSpPr>
          <p:cNvPr id="19462" name="Rectangle 5"/>
          <p:cNvSpPr>
            <a:spLocks noChangeArrowheads="1"/>
          </p:cNvSpPr>
          <p:nvPr/>
        </p:nvSpPr>
        <p:spPr bwMode="auto">
          <a:xfrm>
            <a:off x="395288" y="3789363"/>
            <a:ext cx="8207375" cy="2232025"/>
          </a:xfrm>
          <a:prstGeom prst="rect">
            <a:avLst/>
          </a:prstGeom>
          <a:noFill/>
          <a:ln w="9525">
            <a:noFill/>
            <a:miter lim="800000"/>
            <a:headEnd/>
            <a:tailEnd/>
          </a:ln>
        </p:spPr>
        <p:txBody>
          <a:bodyPr lIns="91434" tIns="45717" rIns="91434" bIns="45717"/>
          <a:lstStyle/>
          <a:p>
            <a:pPr marL="342900" indent="-342900" algn="l">
              <a:lnSpc>
                <a:spcPct val="90000"/>
              </a:lnSpc>
              <a:spcBef>
                <a:spcPct val="20000"/>
              </a:spcBef>
              <a:spcAft>
                <a:spcPct val="15000"/>
              </a:spcAft>
              <a:buClr>
                <a:srgbClr val="6698FE"/>
              </a:buClr>
              <a:buSzPct val="75000"/>
              <a:buFont typeface="Wingdings" pitchFamily="2" charset="2"/>
              <a:buChar char="Ø"/>
            </a:pPr>
            <a:endParaRPr lang="sv-SE" sz="2000">
              <a:solidFill>
                <a:schemeClr val="tx1"/>
              </a:solidFill>
              <a:latin typeface="Arial" charset="0"/>
            </a:endParaRPr>
          </a:p>
        </p:txBody>
      </p:sp>
      <p:grpSp>
        <p:nvGrpSpPr>
          <p:cNvPr id="2" name="Group 6"/>
          <p:cNvGrpSpPr>
            <a:grpSpLocks/>
          </p:cNvGrpSpPr>
          <p:nvPr/>
        </p:nvGrpSpPr>
        <p:grpSpPr bwMode="auto">
          <a:xfrm>
            <a:off x="4659766" y="3887441"/>
            <a:ext cx="265113" cy="1054100"/>
            <a:chOff x="2890" y="1979"/>
            <a:chExt cx="167" cy="664"/>
          </a:xfrm>
        </p:grpSpPr>
        <p:sp>
          <p:nvSpPr>
            <p:cNvPr id="19467" name="Rectangle 9"/>
            <p:cNvSpPr>
              <a:spLocks noChangeArrowheads="1"/>
            </p:cNvSpPr>
            <p:nvPr/>
          </p:nvSpPr>
          <p:spPr bwMode="auto">
            <a:xfrm>
              <a:off x="2926" y="2008"/>
              <a:ext cx="91" cy="635"/>
            </a:xfrm>
            <a:prstGeom prst="rect">
              <a:avLst/>
            </a:prstGeom>
            <a:solidFill>
              <a:srgbClr val="FFFF99"/>
            </a:solidFill>
            <a:ln w="9525">
              <a:solidFill>
                <a:srgbClr val="010203"/>
              </a:solidFill>
              <a:miter lim="800000"/>
              <a:headEnd/>
              <a:tailEnd/>
            </a:ln>
          </p:spPr>
          <p:txBody>
            <a:bodyPr wrap="none" lIns="95271" tIns="47636" rIns="95271" bIns="47636" anchor="ctr"/>
            <a:lstStyle/>
            <a:p>
              <a:endParaRPr lang="sv-SE" sz="1100">
                <a:solidFill>
                  <a:schemeClr val="tx1"/>
                </a:solidFill>
              </a:endParaRPr>
            </a:p>
          </p:txBody>
        </p:sp>
        <p:sp>
          <p:nvSpPr>
            <p:cNvPr id="19466" name="Text Box 11"/>
            <p:cNvSpPr txBox="1">
              <a:spLocks noChangeArrowheads="1"/>
            </p:cNvSpPr>
            <p:nvPr/>
          </p:nvSpPr>
          <p:spPr bwMode="auto">
            <a:xfrm rot="5400000">
              <a:off x="2650" y="2219"/>
              <a:ext cx="648" cy="167"/>
            </a:xfrm>
            <a:prstGeom prst="rect">
              <a:avLst/>
            </a:prstGeom>
            <a:noFill/>
            <a:ln w="25400">
              <a:noFill/>
              <a:miter lim="800000"/>
              <a:headEnd/>
              <a:tailEnd/>
            </a:ln>
          </p:spPr>
          <p:txBody>
            <a:bodyPr lIns="95271" tIns="47636" rIns="95271" bIns="47636">
              <a:spAutoFit/>
            </a:bodyPr>
            <a:lstStyle/>
            <a:p>
              <a:pPr algn="l"/>
              <a:r>
                <a:rPr lang="sv-SE" sz="1100" dirty="0">
                  <a:solidFill>
                    <a:srgbClr val="010203"/>
                  </a:solidFill>
                </a:rPr>
                <a:t>Part number</a:t>
              </a:r>
              <a:endParaRPr lang="en-US" sz="1100" dirty="0">
                <a:solidFill>
                  <a:srgbClr val="010203"/>
                </a:solidFill>
              </a:endParaRPr>
            </a:p>
          </p:txBody>
        </p:sp>
      </p:grpSp>
      <p:sp>
        <p:nvSpPr>
          <p:cNvPr id="17" name="Oval 10"/>
          <p:cNvSpPr>
            <a:spLocks noChangeArrowheads="1"/>
          </p:cNvSpPr>
          <p:nvPr/>
        </p:nvSpPr>
        <p:spPr bwMode="auto">
          <a:xfrm>
            <a:off x="6401246" y="3095278"/>
            <a:ext cx="431800" cy="1068387"/>
          </a:xfrm>
          <a:prstGeom prst="ellipse">
            <a:avLst/>
          </a:prstGeom>
          <a:solidFill>
            <a:schemeClr val="accent1">
              <a:alpha val="0"/>
            </a:schemeClr>
          </a:solidFill>
          <a:ln w="25400">
            <a:solidFill>
              <a:srgbClr val="FF0000"/>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smtClean="0"/>
              <a:t>Tank Scan</a:t>
            </a:r>
          </a:p>
        </p:txBody>
      </p:sp>
      <p:pic>
        <p:nvPicPr>
          <p:cNvPr id="31747" name="Picture 4"/>
          <p:cNvPicPr>
            <a:picLocks noChangeAspect="1" noChangeArrowheads="1"/>
          </p:cNvPicPr>
          <p:nvPr/>
        </p:nvPicPr>
        <p:blipFill>
          <a:blip r:embed="rId2" cstate="print"/>
          <a:srcRect/>
          <a:stretch>
            <a:fillRect/>
          </a:stretch>
        </p:blipFill>
        <p:spPr bwMode="auto">
          <a:xfrm>
            <a:off x="1123950" y="1124744"/>
            <a:ext cx="6896100" cy="4333875"/>
          </a:xfrm>
          <a:prstGeom prst="rect">
            <a:avLst/>
          </a:prstGeom>
          <a:noFill/>
          <a:ln w="9525">
            <a:noFill/>
            <a:miter lim="800000"/>
            <a:headEnd/>
            <a:tailEnd/>
          </a:ln>
        </p:spPr>
      </p:pic>
      <p:sp>
        <p:nvSpPr>
          <p:cNvPr id="31748" name="Text Box 5"/>
          <p:cNvSpPr txBox="1">
            <a:spLocks noChangeArrowheads="1"/>
          </p:cNvSpPr>
          <p:nvPr/>
        </p:nvSpPr>
        <p:spPr bwMode="auto">
          <a:xfrm>
            <a:off x="4699000" y="3644900"/>
            <a:ext cx="2044700" cy="304800"/>
          </a:xfrm>
          <a:prstGeom prst="rect">
            <a:avLst/>
          </a:prstGeom>
          <a:noFill/>
          <a:ln w="9525">
            <a:noFill/>
            <a:miter lim="800000"/>
            <a:headEnd/>
            <a:tailEnd/>
          </a:ln>
        </p:spPr>
        <p:txBody>
          <a:bodyPr lIns="91425" tIns="45712" rIns="91425" bIns="45712">
            <a:spAutoFit/>
          </a:bodyPr>
          <a:lstStyle/>
          <a:p>
            <a:pPr>
              <a:spcBef>
                <a:spcPct val="50000"/>
              </a:spcBef>
            </a:pPr>
            <a:r>
              <a:rPr lang="sv-SE" sz="1400" b="1">
                <a:solidFill>
                  <a:srgbClr val="180DF1"/>
                </a:solidFill>
                <a:latin typeface="Arial" charset="0"/>
              </a:rPr>
              <a:t>General threshold</a:t>
            </a:r>
            <a:endParaRPr lang="en-US" sz="1400" b="1">
              <a:solidFill>
                <a:srgbClr val="180DF1"/>
              </a:solidFill>
              <a:latin typeface="Arial" charset="0"/>
            </a:endParaRPr>
          </a:p>
        </p:txBody>
      </p:sp>
      <p:sp>
        <p:nvSpPr>
          <p:cNvPr id="31749" name="Line 6"/>
          <p:cNvSpPr>
            <a:spLocks noChangeShapeType="1"/>
          </p:cNvSpPr>
          <p:nvPr/>
        </p:nvSpPr>
        <p:spPr bwMode="auto">
          <a:xfrm flipH="1">
            <a:off x="5283200" y="3873500"/>
            <a:ext cx="203200" cy="355600"/>
          </a:xfrm>
          <a:prstGeom prst="line">
            <a:avLst/>
          </a:prstGeom>
          <a:noFill/>
          <a:ln w="9525">
            <a:solidFill>
              <a:srgbClr val="180DF1"/>
            </a:solidFill>
            <a:round/>
            <a:headEnd/>
            <a:tailEnd type="triangle" w="med" len="med"/>
          </a:ln>
        </p:spPr>
        <p:txBody>
          <a:bodyPr wrap="none" anchor="ctr"/>
          <a:lstStyle/>
          <a:p>
            <a:endParaRPr lang="sv-SE"/>
          </a:p>
        </p:txBody>
      </p:sp>
      <p:sp>
        <p:nvSpPr>
          <p:cNvPr id="31750" name="Text Box 7"/>
          <p:cNvSpPr txBox="1">
            <a:spLocks noChangeArrowheads="1"/>
          </p:cNvSpPr>
          <p:nvPr/>
        </p:nvSpPr>
        <p:spPr bwMode="auto">
          <a:xfrm>
            <a:off x="1979712" y="5615781"/>
            <a:ext cx="5184576" cy="707870"/>
          </a:xfrm>
          <a:prstGeom prst="rect">
            <a:avLst/>
          </a:prstGeom>
          <a:solidFill>
            <a:srgbClr val="FE9E32"/>
          </a:solidFill>
          <a:ln w="9525">
            <a:solidFill>
              <a:schemeClr val="tx1"/>
            </a:solidFill>
            <a:miter lim="800000"/>
            <a:headEnd/>
            <a:tailEnd/>
          </a:ln>
        </p:spPr>
        <p:txBody>
          <a:bodyPr wrap="square" lIns="91425" tIns="45712" rIns="91425" bIns="45712">
            <a:spAutoFit/>
          </a:bodyPr>
          <a:lstStyle/>
          <a:p>
            <a:pPr algn="l">
              <a:spcBef>
                <a:spcPct val="50000"/>
              </a:spcBef>
            </a:pPr>
            <a:r>
              <a:rPr lang="sv-SE" sz="2000" dirty="0">
                <a:solidFill>
                  <a:schemeClr val="tx1"/>
                </a:solidFill>
              </a:rPr>
              <a:t>All echos below </a:t>
            </a:r>
            <a:r>
              <a:rPr lang="sv-SE" sz="2000" u="sng" dirty="0">
                <a:solidFill>
                  <a:schemeClr val="tx1"/>
                </a:solidFill>
              </a:rPr>
              <a:t>general threshold</a:t>
            </a:r>
            <a:r>
              <a:rPr lang="sv-SE" sz="2000" dirty="0">
                <a:solidFill>
                  <a:schemeClr val="tx1"/>
                </a:solidFill>
              </a:rPr>
              <a:t> is ignored by the gauge</a:t>
            </a:r>
            <a:endParaRPr 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sv-SE" smtClean="0"/>
              <a:t>Exchanging REX THE</a:t>
            </a:r>
          </a:p>
        </p:txBody>
      </p:sp>
      <p:sp>
        <p:nvSpPr>
          <p:cNvPr id="68611" name="Rectangle 3"/>
          <p:cNvSpPr>
            <a:spLocks noGrp="1" noChangeArrowheads="1"/>
          </p:cNvSpPr>
          <p:nvPr>
            <p:ph idx="1"/>
          </p:nvPr>
        </p:nvSpPr>
        <p:spPr>
          <a:xfrm>
            <a:off x="571500" y="1206500"/>
            <a:ext cx="6520780" cy="4546600"/>
          </a:xfrm>
        </p:spPr>
        <p:txBody>
          <a:bodyPr/>
          <a:lstStyle/>
          <a:p>
            <a:r>
              <a:rPr lang="sv-SE" sz="2000" dirty="0" smtClean="0"/>
              <a:t>Remove the cover</a:t>
            </a:r>
          </a:p>
          <a:p>
            <a:pPr lvl="1"/>
            <a:r>
              <a:rPr lang="sv-SE" sz="1800" dirty="0" smtClean="0"/>
              <a:t>If screws are sealed, make sure there is no warranty left before breaking it.</a:t>
            </a:r>
          </a:p>
          <a:p>
            <a:pPr lvl="1"/>
            <a:r>
              <a:rPr lang="sv-SE" sz="1800" dirty="0" smtClean="0"/>
              <a:t>If there is still warranty – contact Rosemount before breaking the seal</a:t>
            </a:r>
          </a:p>
          <a:p>
            <a:pPr lvl="1"/>
            <a:r>
              <a:rPr lang="sv-SE" sz="1800" dirty="0" smtClean="0"/>
              <a:t>Completely remove the seal so that it does not damage the threads. Loosen the screws and remove the cover</a:t>
            </a:r>
          </a:p>
          <a:p>
            <a:r>
              <a:rPr lang="sv-SE" sz="2000" dirty="0" smtClean="0"/>
              <a:t>Loosen the two screws which hold the electronic unit and carefully lift it up.</a:t>
            </a:r>
          </a:p>
          <a:p>
            <a:r>
              <a:rPr lang="sv-SE" sz="2000" dirty="0" smtClean="0"/>
              <a:t>Handle the Electronic Unit carefully. Be especially careful with the PTFE plug at the center of the bottom of the Electronic Unit</a:t>
            </a:r>
          </a:p>
        </p:txBody>
      </p:sp>
      <p:pic>
        <p:nvPicPr>
          <p:cNvPr id="11" name="Picture 4"/>
          <p:cNvPicPr>
            <a:picLocks noChangeAspect="1" noChangeArrowheads="1"/>
          </p:cNvPicPr>
          <p:nvPr/>
        </p:nvPicPr>
        <p:blipFill>
          <a:blip r:embed="rId2" cstate="print"/>
          <a:stretch>
            <a:fillRect/>
          </a:stretch>
        </p:blipFill>
        <p:spPr bwMode="auto">
          <a:xfrm>
            <a:off x="7200292" y="1124744"/>
            <a:ext cx="1584176" cy="1568943"/>
          </a:xfrm>
          <a:prstGeom prst="rect">
            <a:avLst/>
          </a:prstGeom>
          <a:noFill/>
          <a:ln w="9525">
            <a:noFill/>
            <a:miter lim="800000"/>
            <a:headEnd/>
            <a:tailEnd/>
          </a:ln>
        </p:spPr>
      </p:pic>
      <p:pic>
        <p:nvPicPr>
          <p:cNvPr id="12" name="Picture 6"/>
          <p:cNvPicPr>
            <a:picLocks noChangeAspect="1" noChangeArrowheads="1"/>
          </p:cNvPicPr>
          <p:nvPr/>
        </p:nvPicPr>
        <p:blipFill>
          <a:blip r:embed="rId3" cstate="print"/>
          <a:stretch>
            <a:fillRect/>
          </a:stretch>
        </p:blipFill>
        <p:spPr bwMode="auto">
          <a:xfrm>
            <a:off x="7182755" y="2708920"/>
            <a:ext cx="1619250" cy="1447800"/>
          </a:xfrm>
          <a:prstGeom prst="rect">
            <a:avLst/>
          </a:prstGeom>
          <a:noFill/>
          <a:ln w="9525">
            <a:noFill/>
            <a:miter lim="800000"/>
            <a:headEnd/>
            <a:tailEnd/>
          </a:ln>
        </p:spPr>
      </p:pic>
      <p:pic>
        <p:nvPicPr>
          <p:cNvPr id="13" name="Picture 8"/>
          <p:cNvPicPr>
            <a:picLocks noChangeAspect="1" noChangeArrowheads="1"/>
          </p:cNvPicPr>
          <p:nvPr/>
        </p:nvPicPr>
        <p:blipFill>
          <a:blip r:embed="rId4" cstate="print"/>
          <a:srcRect/>
          <a:stretch>
            <a:fillRect/>
          </a:stretch>
        </p:blipFill>
        <p:spPr bwMode="auto">
          <a:xfrm>
            <a:off x="7227528" y="4086573"/>
            <a:ext cx="1529705" cy="1646683"/>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sv-SE" smtClean="0"/>
              <a:t>Replacing the REX THE</a:t>
            </a:r>
          </a:p>
        </p:txBody>
      </p:sp>
      <p:sp>
        <p:nvSpPr>
          <p:cNvPr id="69635" name="Rectangle 3"/>
          <p:cNvSpPr>
            <a:spLocks noGrp="1" noChangeArrowheads="1"/>
          </p:cNvSpPr>
          <p:nvPr>
            <p:ph idx="1"/>
          </p:nvPr>
        </p:nvSpPr>
        <p:spPr>
          <a:xfrm>
            <a:off x="571500" y="1206500"/>
            <a:ext cx="4720580" cy="4546600"/>
          </a:xfrm>
        </p:spPr>
        <p:txBody>
          <a:bodyPr/>
          <a:lstStyle/>
          <a:p>
            <a:r>
              <a:rPr lang="sv-SE" sz="2400" dirty="0" smtClean="0"/>
              <a:t>Connect the cables to the THE. Press firmly so that the connectors lock into place.</a:t>
            </a:r>
          </a:p>
          <a:p>
            <a:r>
              <a:rPr lang="sv-SE" sz="2400" dirty="0" smtClean="0"/>
              <a:t>Cables to be connected are:</a:t>
            </a:r>
          </a:p>
          <a:p>
            <a:pPr lvl="1"/>
            <a:r>
              <a:rPr lang="sv-SE" sz="2000" dirty="0" smtClean="0"/>
              <a:t>TIC/TCM card – X2 or X3 connector depending on how many temp spots the gauge is configured for </a:t>
            </a:r>
          </a:p>
          <a:p>
            <a:pPr lvl="1"/>
            <a:r>
              <a:rPr lang="sv-SE" sz="2000" dirty="0" smtClean="0"/>
              <a:t>ROC board / Motherboard depending on Analog Output enabled or disabled</a:t>
            </a:r>
          </a:p>
          <a:p>
            <a:pPr lvl="1"/>
            <a:r>
              <a:rPr lang="sv-SE" sz="2000" dirty="0" smtClean="0"/>
              <a:t>Motherboard X20 (and X21 if Analog Output is enabled)</a:t>
            </a:r>
          </a:p>
          <a:p>
            <a:endParaRPr lang="sv-SE" sz="2400" dirty="0" smtClean="0"/>
          </a:p>
        </p:txBody>
      </p:sp>
      <p:pic>
        <p:nvPicPr>
          <p:cNvPr id="9" name="Picture 4"/>
          <p:cNvPicPr>
            <a:picLocks noChangeAspect="1" noChangeArrowheads="1"/>
          </p:cNvPicPr>
          <p:nvPr/>
        </p:nvPicPr>
        <p:blipFill>
          <a:blip r:embed="rId2" cstate="print"/>
          <a:stretch>
            <a:fillRect/>
          </a:stretch>
        </p:blipFill>
        <p:spPr bwMode="auto">
          <a:xfrm>
            <a:off x="5259289" y="1268760"/>
            <a:ext cx="3637304" cy="424847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sv-SE" smtClean="0"/>
              <a:t>Replacing the REX THE</a:t>
            </a:r>
          </a:p>
        </p:txBody>
      </p:sp>
      <p:pic>
        <p:nvPicPr>
          <p:cNvPr id="70660" name="Picture 4"/>
          <p:cNvPicPr>
            <a:picLocks noGrp="1" noChangeAspect="1" noChangeArrowheads="1"/>
          </p:cNvPicPr>
          <p:nvPr>
            <p:ph sz="half" idx="1"/>
          </p:nvPr>
        </p:nvPicPr>
        <p:blipFill>
          <a:blip r:embed="rId2" cstate="print"/>
          <a:stretch>
            <a:fillRect/>
          </a:stretch>
        </p:blipFill>
        <p:spPr>
          <a:xfrm>
            <a:off x="539552" y="1206500"/>
            <a:ext cx="1535089" cy="4546600"/>
          </a:xfrm>
        </p:spPr>
      </p:pic>
      <p:sp>
        <p:nvSpPr>
          <p:cNvPr id="70659" name="Rectangle 3"/>
          <p:cNvSpPr>
            <a:spLocks noGrp="1" noChangeArrowheads="1"/>
          </p:cNvSpPr>
          <p:nvPr>
            <p:ph sz="half" idx="2"/>
          </p:nvPr>
        </p:nvSpPr>
        <p:spPr>
          <a:xfrm>
            <a:off x="2123728" y="1206500"/>
            <a:ext cx="6791672" cy="4546600"/>
          </a:xfrm>
        </p:spPr>
        <p:txBody>
          <a:bodyPr/>
          <a:lstStyle/>
          <a:p>
            <a:r>
              <a:rPr lang="sv-SE" sz="2400" dirty="0" smtClean="0"/>
              <a:t>Make sure the PTFE plugs are clean. </a:t>
            </a:r>
          </a:p>
          <a:p>
            <a:r>
              <a:rPr lang="sv-SE" sz="2400" dirty="0" smtClean="0"/>
              <a:t>Lower the THE. </a:t>
            </a:r>
          </a:p>
          <a:p>
            <a:r>
              <a:rPr lang="sv-SE" sz="2400" dirty="0" smtClean="0"/>
              <a:t>Make sure the cables are not stuck between the THE and the base of the enclosure. The THE must rest firmly on the base so that there is no gap for the microwaves to bridge.</a:t>
            </a:r>
          </a:p>
          <a:p>
            <a:r>
              <a:rPr lang="sv-SE" sz="2400" dirty="0" smtClean="0"/>
              <a:t>Tighten screws on the bar to secure the THE</a:t>
            </a:r>
          </a:p>
          <a:p>
            <a:r>
              <a:rPr lang="sv-SE" sz="2400" dirty="0" smtClean="0"/>
              <a:t>Replace the cover. Check that contact surfaces on the transmitter housing and cover are clean. Tighten screws.</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5837238" y="1412775"/>
          <a:ext cx="3290887" cy="4176465"/>
        </p:xfrm>
        <a:graphic>
          <a:graphicData uri="http://schemas.openxmlformats.org/presentationml/2006/ole">
            <p:oleObj spid="_x0000_s112642" name="Image" r:id="rId3" imgW="4612778" imgH="5896223" progId="">
              <p:embed/>
            </p:oleObj>
          </a:graphicData>
        </a:graphic>
      </p:graphicFrame>
      <p:sp>
        <p:nvSpPr>
          <p:cNvPr id="644099" name="Rectangle 3"/>
          <p:cNvSpPr>
            <a:spLocks noGrp="1" noChangeArrowheads="1"/>
          </p:cNvSpPr>
          <p:nvPr>
            <p:ph type="title"/>
          </p:nvPr>
        </p:nvSpPr>
        <p:spPr/>
        <p:txBody>
          <a:bodyPr/>
          <a:lstStyle/>
          <a:p>
            <a:r>
              <a:rPr lang="en-US" smtClean="0"/>
              <a:t>Temperature reading</a:t>
            </a:r>
          </a:p>
        </p:txBody>
      </p:sp>
      <p:sp>
        <p:nvSpPr>
          <p:cNvPr id="20484" name="Rectangle 4"/>
          <p:cNvSpPr>
            <a:spLocks noGrp="1" noChangeArrowheads="1"/>
          </p:cNvSpPr>
          <p:nvPr>
            <p:ph sz="half" idx="1"/>
          </p:nvPr>
        </p:nvSpPr>
        <p:spPr>
          <a:xfrm>
            <a:off x="571500" y="1206500"/>
            <a:ext cx="5584676" cy="4546600"/>
          </a:xfrm>
        </p:spPr>
        <p:txBody>
          <a:bodyPr/>
          <a:lstStyle/>
          <a:p>
            <a:r>
              <a:rPr lang="en-US" dirty="0" smtClean="0"/>
              <a:t>Configuration problems</a:t>
            </a:r>
          </a:p>
          <a:p>
            <a:pPr lvl="1"/>
            <a:r>
              <a:rPr lang="en-US" dirty="0" smtClean="0"/>
              <a:t>Sensor Type (spot, </a:t>
            </a:r>
            <a:r>
              <a:rPr lang="en-US" dirty="0" err="1" smtClean="0"/>
              <a:t>avg</a:t>
            </a:r>
            <a:r>
              <a:rPr lang="en-US" dirty="0" smtClean="0"/>
              <a:t>)</a:t>
            </a:r>
          </a:p>
          <a:p>
            <a:pPr lvl="1"/>
            <a:r>
              <a:rPr lang="en-US" dirty="0" smtClean="0"/>
              <a:t>Temperature Range</a:t>
            </a:r>
          </a:p>
          <a:p>
            <a:pPr lvl="1"/>
            <a:r>
              <a:rPr lang="en-US" dirty="0" smtClean="0"/>
              <a:t>Distances</a:t>
            </a:r>
          </a:p>
          <a:p>
            <a:pPr lvl="1"/>
            <a:r>
              <a:rPr lang="en-US" dirty="0" smtClean="0"/>
              <a:t>Number of Elements must match Configuration</a:t>
            </a:r>
          </a:p>
          <a:p>
            <a:r>
              <a:rPr lang="en-US" dirty="0" smtClean="0"/>
              <a:t>Electrical problems</a:t>
            </a:r>
          </a:p>
          <a:p>
            <a:pPr lvl="1"/>
            <a:r>
              <a:rPr lang="en-US" dirty="0" smtClean="0"/>
              <a:t>Connection</a:t>
            </a:r>
          </a:p>
          <a:p>
            <a:pPr lvl="1"/>
            <a:r>
              <a:rPr lang="en-US" dirty="0" smtClean="0"/>
              <a:t>Reference Resistor (SDAU)</a:t>
            </a:r>
            <a:br>
              <a:rPr lang="en-US" dirty="0" smtClean="0"/>
            </a:br>
            <a:endParaRPr lang="en-US" dirty="0" smtClean="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8" name="Object 2"/>
          <p:cNvGraphicFramePr>
            <a:graphicFrameLocks noChangeAspect="1"/>
          </p:cNvGraphicFramePr>
          <p:nvPr/>
        </p:nvGraphicFramePr>
        <p:xfrm>
          <a:off x="5837238" y="1412875"/>
          <a:ext cx="3290887" cy="4176713"/>
        </p:xfrm>
        <a:graphic>
          <a:graphicData uri="http://schemas.openxmlformats.org/presentationml/2006/ole">
            <p:oleObj spid="_x0000_s113668" name="Image" r:id="rId3" imgW="4612778" imgH="5896223" progId="">
              <p:embed/>
            </p:oleObj>
          </a:graphicData>
        </a:graphic>
      </p:graphicFrame>
      <p:sp>
        <p:nvSpPr>
          <p:cNvPr id="645123" name="Rectangle 3"/>
          <p:cNvSpPr>
            <a:spLocks noGrp="1" noChangeArrowheads="1"/>
          </p:cNvSpPr>
          <p:nvPr>
            <p:ph type="title"/>
          </p:nvPr>
        </p:nvSpPr>
        <p:spPr/>
        <p:txBody>
          <a:bodyPr/>
          <a:lstStyle/>
          <a:p>
            <a:r>
              <a:rPr lang="en-US" smtClean="0"/>
              <a:t>Temperature reading</a:t>
            </a:r>
            <a:endParaRPr lang="en-US" dirty="0" smtClean="0"/>
          </a:p>
        </p:txBody>
      </p:sp>
      <p:sp>
        <p:nvSpPr>
          <p:cNvPr id="9" name="Content Placeholder 8"/>
          <p:cNvSpPr>
            <a:spLocks noGrp="1"/>
          </p:cNvSpPr>
          <p:nvPr>
            <p:ph idx="1"/>
          </p:nvPr>
        </p:nvSpPr>
        <p:spPr>
          <a:xfrm>
            <a:off x="571500" y="1206500"/>
            <a:ext cx="6088732" cy="4546600"/>
          </a:xfrm>
        </p:spPr>
        <p:txBody>
          <a:bodyPr/>
          <a:lstStyle/>
          <a:p>
            <a:r>
              <a:rPr lang="en-GB" sz="2000" dirty="0" smtClean="0"/>
              <a:t>Typical problems</a:t>
            </a:r>
          </a:p>
          <a:p>
            <a:pPr lvl="1"/>
            <a:r>
              <a:rPr lang="en-GB" sz="1800" dirty="0" smtClean="0"/>
              <a:t>Avg. temp error when tank is empty</a:t>
            </a:r>
          </a:p>
          <a:p>
            <a:pPr lvl="2"/>
            <a:r>
              <a:rPr lang="en-GB" sz="1600" dirty="0" smtClean="0"/>
              <a:t>No sensor in product (Normal error)</a:t>
            </a:r>
          </a:p>
          <a:p>
            <a:pPr lvl="1"/>
            <a:r>
              <a:rPr lang="en-GB" sz="1800" dirty="0" smtClean="0"/>
              <a:t>Wrong Avg. temp but spots are ok</a:t>
            </a:r>
          </a:p>
          <a:p>
            <a:pPr lvl="2"/>
            <a:r>
              <a:rPr lang="en-GB" sz="1600" dirty="0" smtClean="0"/>
              <a:t>Check sensor positions</a:t>
            </a:r>
          </a:p>
          <a:p>
            <a:pPr lvl="1"/>
            <a:r>
              <a:rPr lang="en-GB" sz="1800" dirty="0" smtClean="0"/>
              <a:t>Wrong Avg. temp error, one temp is showing error</a:t>
            </a:r>
          </a:p>
          <a:p>
            <a:pPr lvl="2"/>
            <a:r>
              <a:rPr lang="en-GB" sz="1600" dirty="0" smtClean="0"/>
              <a:t>Check connection</a:t>
            </a:r>
          </a:p>
          <a:p>
            <a:pPr lvl="2"/>
            <a:r>
              <a:rPr lang="en-GB" sz="1600" dirty="0" smtClean="0"/>
              <a:t>Measure resistance given from the spot sensor.</a:t>
            </a:r>
          </a:p>
          <a:p>
            <a:pPr lvl="2"/>
            <a:r>
              <a:rPr lang="en-GB" sz="1600" dirty="0" smtClean="0"/>
              <a:t>Low resistance -&gt; Short cut in cable</a:t>
            </a:r>
          </a:p>
          <a:p>
            <a:pPr lvl="2"/>
            <a:r>
              <a:rPr lang="en-GB" sz="1600" dirty="0" smtClean="0"/>
              <a:t>High resistance -&gt; Break in cable</a:t>
            </a:r>
          </a:p>
          <a:p>
            <a:pPr lvl="2"/>
            <a:r>
              <a:rPr lang="en-GB" sz="1600" dirty="0" smtClean="0"/>
              <a:t>If broken exclude the spot from Avg. calculation. </a:t>
            </a:r>
          </a:p>
          <a:p>
            <a:pPr lvl="1"/>
            <a:r>
              <a:rPr lang="sv-SE" sz="1800" dirty="0" smtClean="0"/>
              <a:t>Irratic jumping of temperature spots</a:t>
            </a:r>
          </a:p>
          <a:p>
            <a:pPr lvl="2"/>
            <a:r>
              <a:rPr lang="sv-SE" sz="1600" dirty="0" smtClean="0"/>
              <a:t>Check electrical connections, corrosion?</a:t>
            </a:r>
          </a:p>
          <a:p>
            <a:pPr lvl="2"/>
            <a:r>
              <a:rPr lang="sv-SE" sz="1600" dirty="0" smtClean="0"/>
              <a:t>Check shielding of cables</a:t>
            </a:r>
          </a:p>
          <a:p>
            <a:pPr lvl="2"/>
            <a:r>
              <a:rPr lang="sv-SE" sz="1600" dirty="0" smtClean="0"/>
              <a:t>External disturbances??</a:t>
            </a:r>
          </a:p>
          <a:p>
            <a:endParaRPr lang="sv-SE" sz="2000"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6475040" cy="1651000"/>
          </a:xfrm>
        </p:spPr>
        <p:txBody>
          <a:bodyPr/>
          <a:lstStyle/>
          <a:p>
            <a:r>
              <a:rPr lang="en-US" sz="2400" dirty="0" smtClean="0"/>
              <a:t>TankMaster: Missing values, missing volume calculations, values status and upgrading TankMaster </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smtClean="0"/>
              <a:t>TankMaster	</a:t>
            </a:r>
          </a:p>
        </p:txBody>
      </p:sp>
      <p:sp>
        <p:nvSpPr>
          <p:cNvPr id="72707" name="Rectangle 3"/>
          <p:cNvSpPr>
            <a:spLocks noGrp="1" noChangeArrowheads="1"/>
          </p:cNvSpPr>
          <p:nvPr>
            <p:ph idx="1"/>
          </p:nvPr>
        </p:nvSpPr>
        <p:spPr/>
        <p:txBody>
          <a:bodyPr/>
          <a:lstStyle/>
          <a:p>
            <a:r>
              <a:rPr lang="en-US" sz="2400" dirty="0" smtClean="0"/>
              <a:t>Most common questions</a:t>
            </a:r>
          </a:p>
          <a:p>
            <a:r>
              <a:rPr lang="en-US" sz="2400" dirty="0" smtClean="0"/>
              <a:t>Missing or wrong field values</a:t>
            </a:r>
          </a:p>
          <a:p>
            <a:r>
              <a:rPr lang="en-US" sz="2400" dirty="0" smtClean="0"/>
              <a:t>Missing volume calculations</a:t>
            </a:r>
          </a:p>
          <a:p>
            <a:r>
              <a:rPr lang="en-US" sz="2400" dirty="0" smtClean="0"/>
              <a:t>Meaning of value status</a:t>
            </a:r>
          </a:p>
          <a:p>
            <a:r>
              <a:rPr lang="en-US" sz="2400" dirty="0" smtClean="0"/>
              <a:t>Upgrading TankMaster</a:t>
            </a:r>
          </a:p>
        </p:txBody>
      </p:sp>
      <p:pic>
        <p:nvPicPr>
          <p:cNvPr id="9" name="Picture 10" descr="I:\GSS\KURS\eLearning\Raptor System Overview\Bilder\Slide22\TMWinOpiWindow.tif"/>
          <p:cNvPicPr>
            <a:picLocks noChangeAspect="1" noChangeArrowheads="1"/>
          </p:cNvPicPr>
          <p:nvPr/>
        </p:nvPicPr>
        <p:blipFill>
          <a:blip r:embed="rId3" cstate="print"/>
          <a:srcRect/>
          <a:stretch>
            <a:fillRect/>
          </a:stretch>
        </p:blipFill>
        <p:spPr bwMode="auto">
          <a:xfrm>
            <a:off x="5107437" y="1988840"/>
            <a:ext cx="4036564" cy="36121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dirty="0" smtClean="0"/>
              <a:t>Missing or wrong field values</a:t>
            </a:r>
          </a:p>
        </p:txBody>
      </p:sp>
      <p:sp>
        <p:nvSpPr>
          <p:cNvPr id="11" name="Content Placeholder 10"/>
          <p:cNvSpPr>
            <a:spLocks noGrp="1"/>
          </p:cNvSpPr>
          <p:nvPr>
            <p:ph idx="1"/>
          </p:nvPr>
        </p:nvSpPr>
        <p:spPr/>
        <p:txBody>
          <a:bodyPr/>
          <a:lstStyle/>
          <a:p>
            <a:r>
              <a:rPr lang="sv-SE" sz="2400" dirty="0" smtClean="0"/>
              <a:t>Missing Avg. Temp </a:t>
            </a:r>
          </a:p>
          <a:p>
            <a:r>
              <a:rPr lang="sv-SE" sz="2400" dirty="0" smtClean="0"/>
              <a:t>Missing Vap. Temp.</a:t>
            </a:r>
          </a:p>
          <a:p>
            <a:r>
              <a:rPr lang="sv-SE" sz="2400" dirty="0" smtClean="0"/>
              <a:t>Question mark indicates that no field value is connected</a:t>
            </a:r>
            <a:endParaRPr lang="en-US" sz="2400" dirty="0" smtClean="0"/>
          </a:p>
          <a:p>
            <a:endParaRPr lang="sv-SE" sz="2400" dirty="0"/>
          </a:p>
        </p:txBody>
      </p:sp>
      <p:pic>
        <p:nvPicPr>
          <p:cNvPr id="14" name="Picture 3"/>
          <p:cNvPicPr>
            <a:picLocks noChangeAspect="1" noChangeArrowheads="1"/>
          </p:cNvPicPr>
          <p:nvPr/>
        </p:nvPicPr>
        <p:blipFill>
          <a:blip r:embed="rId2" cstate="print"/>
          <a:srcRect/>
          <a:stretch>
            <a:fillRect/>
          </a:stretch>
        </p:blipFill>
        <p:spPr bwMode="auto">
          <a:xfrm>
            <a:off x="2267744" y="2511666"/>
            <a:ext cx="4870252" cy="4229702"/>
          </a:xfrm>
          <a:prstGeom prst="rect">
            <a:avLst/>
          </a:prstGeom>
          <a:noFill/>
          <a:ln w="9525">
            <a:noFill/>
            <a:miter lim="800000"/>
            <a:headEnd/>
            <a:tailEnd/>
          </a:ln>
        </p:spPr>
      </p:pic>
      <p:sp>
        <p:nvSpPr>
          <p:cNvPr id="15" name="Oval 5"/>
          <p:cNvSpPr>
            <a:spLocks noChangeArrowheads="1"/>
          </p:cNvSpPr>
          <p:nvPr/>
        </p:nvSpPr>
        <p:spPr bwMode="auto">
          <a:xfrm>
            <a:off x="2051720" y="3140968"/>
            <a:ext cx="1864532" cy="411627"/>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1" name="Object 2"/>
          <p:cNvGraphicFramePr>
            <a:graphicFrameLocks noChangeAspect="1"/>
          </p:cNvGraphicFramePr>
          <p:nvPr/>
        </p:nvGraphicFramePr>
        <p:xfrm>
          <a:off x="2012112" y="2564904"/>
          <a:ext cx="4864144" cy="4102472"/>
        </p:xfrm>
        <a:graphic>
          <a:graphicData uri="http://schemas.openxmlformats.org/presentationml/2006/ole">
            <p:oleObj spid="_x0000_s114691" name="Bitmap Image" r:id="rId3" imgW="8380952" imgH="7066667" progId="PBrush">
              <p:embed/>
            </p:oleObj>
          </a:graphicData>
        </a:graphic>
      </p:graphicFrame>
      <p:sp>
        <p:nvSpPr>
          <p:cNvPr id="549890" name="Rectangle 2"/>
          <p:cNvSpPr>
            <a:spLocks noGrp="1" noChangeArrowheads="1"/>
          </p:cNvSpPr>
          <p:nvPr>
            <p:ph type="title"/>
          </p:nvPr>
        </p:nvSpPr>
        <p:spPr/>
        <p:txBody>
          <a:bodyPr/>
          <a:lstStyle/>
          <a:p>
            <a:r>
              <a:rPr lang="en-US" smtClean="0"/>
              <a:t>Missing or wrong field values</a:t>
            </a:r>
          </a:p>
        </p:txBody>
      </p:sp>
      <p:sp>
        <p:nvSpPr>
          <p:cNvPr id="10" name="Content Placeholder 9"/>
          <p:cNvSpPr>
            <a:spLocks noGrp="1"/>
          </p:cNvSpPr>
          <p:nvPr>
            <p:ph idx="1"/>
          </p:nvPr>
        </p:nvSpPr>
        <p:spPr/>
        <p:txBody>
          <a:bodyPr/>
          <a:lstStyle/>
          <a:p>
            <a:r>
              <a:rPr lang="sv-SE" sz="2000" dirty="0" smtClean="0"/>
              <a:t>Check Avg. temp value connection in Winsetup</a:t>
            </a:r>
          </a:p>
          <a:p>
            <a:r>
              <a:rPr lang="sv-SE" sz="2000" dirty="0" smtClean="0"/>
              <a:t>Go to Tank Entry in ’properties’ of the tank</a:t>
            </a:r>
          </a:p>
          <a:p>
            <a:r>
              <a:rPr lang="sv-SE" sz="2000" dirty="0" smtClean="0"/>
              <a:t>It shows ’None’ which means no field gauge is connected to this input value</a:t>
            </a:r>
            <a:endParaRPr lang="en-US" sz="2000" dirty="0" smtClean="0"/>
          </a:p>
          <a:p>
            <a:endParaRPr lang="sv-SE" sz="2000" dirty="0"/>
          </a:p>
        </p:txBody>
      </p:sp>
      <p:sp>
        <p:nvSpPr>
          <p:cNvPr id="22533" name="Oval 5"/>
          <p:cNvSpPr>
            <a:spLocks noChangeArrowheads="1"/>
          </p:cNvSpPr>
          <p:nvPr/>
        </p:nvSpPr>
        <p:spPr bwMode="auto">
          <a:xfrm>
            <a:off x="4572000" y="3356992"/>
            <a:ext cx="2322513" cy="936104"/>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smtClean="0"/>
              <a:t>Missing or wrong field values</a:t>
            </a:r>
          </a:p>
        </p:txBody>
      </p:sp>
      <p:sp>
        <p:nvSpPr>
          <p:cNvPr id="9" name="Content Placeholder 8"/>
          <p:cNvSpPr>
            <a:spLocks noGrp="1"/>
          </p:cNvSpPr>
          <p:nvPr>
            <p:ph sz="half" idx="1"/>
          </p:nvPr>
        </p:nvSpPr>
        <p:spPr/>
        <p:txBody>
          <a:bodyPr/>
          <a:lstStyle/>
          <a:p>
            <a:r>
              <a:rPr lang="sv-SE" sz="2400" smtClean="0"/>
              <a:t>Go to configuration tab</a:t>
            </a:r>
          </a:p>
          <a:p>
            <a:r>
              <a:rPr lang="sv-SE" sz="2400" smtClean="0"/>
              <a:t>Click ’Advanced..’</a:t>
            </a:r>
          </a:p>
          <a:p>
            <a:endParaRPr lang="sv-SE" sz="2400" dirty="0"/>
          </a:p>
        </p:txBody>
      </p:sp>
      <p:pic>
        <p:nvPicPr>
          <p:cNvPr id="74755" name="Picture 3"/>
          <p:cNvPicPr>
            <a:picLocks noChangeAspect="1" noChangeArrowheads="1"/>
          </p:cNvPicPr>
          <p:nvPr/>
        </p:nvPicPr>
        <p:blipFill>
          <a:blip r:embed="rId2" cstate="print"/>
          <a:srcRect/>
          <a:stretch>
            <a:fillRect/>
          </a:stretch>
        </p:blipFill>
        <p:spPr bwMode="auto">
          <a:xfrm>
            <a:off x="1907704" y="2242145"/>
            <a:ext cx="5314950" cy="4067175"/>
          </a:xfrm>
          <a:prstGeom prst="rect">
            <a:avLst/>
          </a:prstGeom>
          <a:noFill/>
          <a:ln w="9525">
            <a:noFill/>
            <a:miter lim="800000"/>
            <a:headEnd/>
            <a:tailEnd/>
          </a:ln>
        </p:spPr>
      </p:pic>
      <p:sp>
        <p:nvSpPr>
          <p:cNvPr id="74757" name="Oval 5"/>
          <p:cNvSpPr>
            <a:spLocks noChangeArrowheads="1"/>
          </p:cNvSpPr>
          <p:nvPr/>
        </p:nvSpPr>
        <p:spPr bwMode="auto">
          <a:xfrm>
            <a:off x="2503017" y="5128220"/>
            <a:ext cx="1408112" cy="623888"/>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en-US" smtClean="0"/>
              <a:t>Tank Scan</a:t>
            </a:r>
          </a:p>
        </p:txBody>
      </p:sp>
      <p:pic>
        <p:nvPicPr>
          <p:cNvPr id="32771" name="Picture 3"/>
          <p:cNvPicPr>
            <a:picLocks noChangeAspect="1" noChangeArrowheads="1"/>
          </p:cNvPicPr>
          <p:nvPr/>
        </p:nvPicPr>
        <p:blipFill>
          <a:blip r:embed="rId2" cstate="print"/>
          <a:srcRect/>
          <a:stretch>
            <a:fillRect/>
          </a:stretch>
        </p:blipFill>
        <p:spPr bwMode="auto">
          <a:xfrm>
            <a:off x="1123950" y="1124744"/>
            <a:ext cx="6896100" cy="4333875"/>
          </a:xfrm>
          <a:prstGeom prst="rect">
            <a:avLst/>
          </a:prstGeom>
          <a:noFill/>
          <a:ln w="9525">
            <a:noFill/>
            <a:miter lim="800000"/>
            <a:headEnd/>
            <a:tailEnd/>
          </a:ln>
        </p:spPr>
      </p:pic>
      <p:sp>
        <p:nvSpPr>
          <p:cNvPr id="32773" name="Text Box 5"/>
          <p:cNvSpPr txBox="1">
            <a:spLocks noChangeArrowheads="1"/>
          </p:cNvSpPr>
          <p:nvPr/>
        </p:nvSpPr>
        <p:spPr bwMode="auto">
          <a:xfrm>
            <a:off x="3365500" y="3035300"/>
            <a:ext cx="2743200" cy="457200"/>
          </a:xfrm>
          <a:prstGeom prst="rect">
            <a:avLst/>
          </a:prstGeom>
          <a:noFill/>
          <a:ln w="9525">
            <a:noFill/>
            <a:miter lim="800000"/>
            <a:headEnd/>
            <a:tailEnd/>
          </a:ln>
        </p:spPr>
        <p:txBody>
          <a:bodyPr lIns="91425" tIns="45712" rIns="91425" bIns="45712">
            <a:spAutoFit/>
          </a:bodyPr>
          <a:lstStyle/>
          <a:p>
            <a:pPr>
              <a:spcBef>
                <a:spcPct val="50000"/>
              </a:spcBef>
            </a:pPr>
            <a:r>
              <a:rPr lang="sv-SE" sz="1200" b="1">
                <a:solidFill>
                  <a:schemeClr val="hlink"/>
                </a:solidFill>
              </a:rPr>
              <a:t>Custom Amplitude Threshold Point</a:t>
            </a:r>
            <a:endParaRPr lang="en-US" sz="1200" b="1">
              <a:solidFill>
                <a:schemeClr val="hlink"/>
              </a:solidFill>
            </a:endParaRPr>
          </a:p>
        </p:txBody>
      </p:sp>
      <p:sp>
        <p:nvSpPr>
          <p:cNvPr id="32774" name="Line 6"/>
          <p:cNvSpPr>
            <a:spLocks noChangeShapeType="1"/>
          </p:cNvSpPr>
          <p:nvPr/>
        </p:nvSpPr>
        <p:spPr bwMode="auto">
          <a:xfrm flipH="1">
            <a:off x="4038600" y="3467100"/>
            <a:ext cx="596900" cy="482600"/>
          </a:xfrm>
          <a:prstGeom prst="line">
            <a:avLst/>
          </a:prstGeom>
          <a:noFill/>
          <a:ln w="9525">
            <a:solidFill>
              <a:srgbClr val="47BAD6"/>
            </a:solidFill>
            <a:round/>
            <a:headEnd/>
            <a:tailEnd type="triangle" w="med" len="med"/>
          </a:ln>
        </p:spPr>
        <p:txBody>
          <a:bodyPr wrap="none" anchor="ctr"/>
          <a:lstStyle/>
          <a:p>
            <a:endParaRPr lang="sv-SE"/>
          </a:p>
        </p:txBody>
      </p:sp>
      <p:sp>
        <p:nvSpPr>
          <p:cNvPr id="12" name="Text Box 7"/>
          <p:cNvSpPr txBox="1">
            <a:spLocks noChangeArrowheads="1"/>
          </p:cNvSpPr>
          <p:nvPr/>
        </p:nvSpPr>
        <p:spPr bwMode="auto">
          <a:xfrm>
            <a:off x="1979712" y="5615781"/>
            <a:ext cx="5184576" cy="707870"/>
          </a:xfrm>
          <a:prstGeom prst="rect">
            <a:avLst/>
          </a:prstGeom>
          <a:solidFill>
            <a:srgbClr val="FE9E32"/>
          </a:solidFill>
          <a:ln w="9525">
            <a:solidFill>
              <a:schemeClr val="tx1"/>
            </a:solidFill>
            <a:miter lim="800000"/>
            <a:headEnd/>
            <a:tailEnd/>
          </a:ln>
        </p:spPr>
        <p:txBody>
          <a:bodyPr wrap="square" lIns="91425" tIns="45712" rIns="91425" bIns="45712">
            <a:spAutoFit/>
          </a:bodyPr>
          <a:lstStyle/>
          <a:p>
            <a:pPr algn="l">
              <a:spcBef>
                <a:spcPct val="50000"/>
              </a:spcBef>
            </a:pPr>
            <a:r>
              <a:rPr lang="sv-SE" sz="2000" dirty="0" smtClean="0">
                <a:solidFill>
                  <a:schemeClr val="tx1"/>
                </a:solidFill>
              </a:rPr>
              <a:t>All echos below </a:t>
            </a:r>
            <a:r>
              <a:rPr lang="sv-SE" sz="2000" u="sng" dirty="0" smtClean="0">
                <a:solidFill>
                  <a:schemeClr val="tx1"/>
                </a:solidFill>
              </a:rPr>
              <a:t>Amplitude Threshold Points </a:t>
            </a:r>
            <a:r>
              <a:rPr lang="sv-SE" sz="2000" dirty="0" smtClean="0">
                <a:solidFill>
                  <a:schemeClr val="tx1"/>
                </a:solidFill>
              </a:rPr>
              <a:t>curve is ignored by the gauge</a:t>
            </a:r>
            <a:endParaRPr 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smtClean="0"/>
              <a:t>Missing or wrong field values</a:t>
            </a:r>
          </a:p>
        </p:txBody>
      </p:sp>
      <p:sp>
        <p:nvSpPr>
          <p:cNvPr id="10" name="Content Placeholder 9"/>
          <p:cNvSpPr>
            <a:spLocks noGrp="1"/>
          </p:cNvSpPr>
          <p:nvPr>
            <p:ph idx="1"/>
          </p:nvPr>
        </p:nvSpPr>
        <p:spPr/>
        <p:txBody>
          <a:bodyPr/>
          <a:lstStyle/>
          <a:p>
            <a:r>
              <a:rPr lang="sv-SE" sz="2400" smtClean="0"/>
              <a:t>In Avg temp. item is says ’None’</a:t>
            </a:r>
          </a:p>
          <a:p>
            <a:r>
              <a:rPr lang="sv-SE" sz="2400" smtClean="0"/>
              <a:t>No input selected</a:t>
            </a:r>
          </a:p>
          <a:p>
            <a:endParaRPr lang="sv-SE" sz="2400" dirty="0"/>
          </a:p>
        </p:txBody>
      </p:sp>
      <p:pic>
        <p:nvPicPr>
          <p:cNvPr id="75779" name="Picture 3"/>
          <p:cNvPicPr>
            <a:picLocks noChangeAspect="1" noChangeArrowheads="1"/>
          </p:cNvPicPr>
          <p:nvPr/>
        </p:nvPicPr>
        <p:blipFill>
          <a:blip r:embed="rId2" cstate="print"/>
          <a:srcRect/>
          <a:stretch>
            <a:fillRect/>
          </a:stretch>
        </p:blipFill>
        <p:spPr bwMode="auto">
          <a:xfrm>
            <a:off x="1907704" y="2311673"/>
            <a:ext cx="5314950" cy="4067175"/>
          </a:xfrm>
          <a:prstGeom prst="rect">
            <a:avLst/>
          </a:prstGeom>
          <a:noFill/>
          <a:ln w="9525">
            <a:noFill/>
            <a:miter lim="800000"/>
            <a:headEnd/>
            <a:tailEnd/>
          </a:ln>
        </p:spPr>
      </p:pic>
      <p:pic>
        <p:nvPicPr>
          <p:cNvPr id="75780" name="Picture 4"/>
          <p:cNvPicPr>
            <a:picLocks noChangeAspect="1" noChangeArrowheads="1"/>
          </p:cNvPicPr>
          <p:nvPr/>
        </p:nvPicPr>
        <p:blipFill>
          <a:blip r:embed="rId3" cstate="print"/>
          <a:srcRect/>
          <a:stretch>
            <a:fillRect/>
          </a:stretch>
        </p:blipFill>
        <p:spPr bwMode="auto">
          <a:xfrm>
            <a:off x="2141066" y="2135460"/>
            <a:ext cx="4848225" cy="4419600"/>
          </a:xfrm>
          <a:prstGeom prst="rect">
            <a:avLst/>
          </a:prstGeom>
          <a:noFill/>
          <a:ln w="9525">
            <a:noFill/>
            <a:miter lim="800000"/>
            <a:headEnd/>
            <a:tailEnd/>
          </a:ln>
        </p:spPr>
      </p:pic>
      <p:sp>
        <p:nvSpPr>
          <p:cNvPr id="75782" name="Oval 6"/>
          <p:cNvSpPr>
            <a:spLocks noChangeArrowheads="1"/>
          </p:cNvSpPr>
          <p:nvPr/>
        </p:nvSpPr>
        <p:spPr bwMode="auto">
          <a:xfrm>
            <a:off x="2048991" y="5386660"/>
            <a:ext cx="3192463" cy="522288"/>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smtClean="0"/>
              <a:t>Missing or wrong field values</a:t>
            </a:r>
          </a:p>
        </p:txBody>
      </p:sp>
      <p:sp>
        <p:nvSpPr>
          <p:cNvPr id="11" name="Content Placeholder 10"/>
          <p:cNvSpPr>
            <a:spLocks noGrp="1"/>
          </p:cNvSpPr>
          <p:nvPr>
            <p:ph idx="1"/>
          </p:nvPr>
        </p:nvSpPr>
        <p:spPr/>
        <p:txBody>
          <a:bodyPr/>
          <a:lstStyle/>
          <a:p>
            <a:r>
              <a:rPr lang="sv-SE" sz="2400" dirty="0" smtClean="0"/>
              <a:t>Select correct gauge and the OPC item AT</a:t>
            </a:r>
          </a:p>
          <a:p>
            <a:r>
              <a:rPr lang="sv-SE" sz="2400" dirty="0" smtClean="0"/>
              <a:t>’AT’ =Average temprature.</a:t>
            </a:r>
          </a:p>
          <a:p>
            <a:endParaRPr lang="sv-SE" sz="2400" dirty="0"/>
          </a:p>
        </p:txBody>
      </p:sp>
      <p:pic>
        <p:nvPicPr>
          <p:cNvPr id="76803" name="Picture 3"/>
          <p:cNvPicPr>
            <a:picLocks noChangeAspect="1" noChangeArrowheads="1"/>
          </p:cNvPicPr>
          <p:nvPr/>
        </p:nvPicPr>
        <p:blipFill>
          <a:blip r:embed="rId2" cstate="print"/>
          <a:srcRect/>
          <a:stretch>
            <a:fillRect/>
          </a:stretch>
        </p:blipFill>
        <p:spPr bwMode="auto">
          <a:xfrm>
            <a:off x="1921346" y="2309069"/>
            <a:ext cx="5314950" cy="4067175"/>
          </a:xfrm>
          <a:prstGeom prst="rect">
            <a:avLst/>
          </a:prstGeom>
          <a:noFill/>
          <a:ln w="9525">
            <a:noFill/>
            <a:miter lim="800000"/>
            <a:headEnd/>
            <a:tailEnd/>
          </a:ln>
        </p:spPr>
      </p:pic>
      <p:pic>
        <p:nvPicPr>
          <p:cNvPr id="76804" name="Picture 4"/>
          <p:cNvPicPr>
            <a:picLocks noChangeAspect="1" noChangeArrowheads="1"/>
          </p:cNvPicPr>
          <p:nvPr/>
        </p:nvPicPr>
        <p:blipFill>
          <a:blip r:embed="rId3" cstate="print"/>
          <a:srcRect/>
          <a:stretch>
            <a:fillRect/>
          </a:stretch>
        </p:blipFill>
        <p:spPr bwMode="auto">
          <a:xfrm>
            <a:off x="2112987" y="2177752"/>
            <a:ext cx="4848225" cy="4419600"/>
          </a:xfrm>
          <a:prstGeom prst="rect">
            <a:avLst/>
          </a:prstGeom>
          <a:noFill/>
          <a:ln w="9525">
            <a:noFill/>
            <a:miter lim="800000"/>
            <a:headEnd/>
            <a:tailEnd/>
          </a:ln>
        </p:spPr>
      </p:pic>
      <p:pic>
        <p:nvPicPr>
          <p:cNvPr id="76806" name="Picture 6"/>
          <p:cNvPicPr>
            <a:picLocks noChangeAspect="1" noChangeArrowheads="1"/>
          </p:cNvPicPr>
          <p:nvPr/>
        </p:nvPicPr>
        <p:blipFill>
          <a:blip r:embed="rId4" cstate="print"/>
          <a:srcRect/>
          <a:stretch>
            <a:fillRect/>
          </a:stretch>
        </p:blipFill>
        <p:spPr bwMode="auto">
          <a:xfrm>
            <a:off x="2130896" y="2132856"/>
            <a:ext cx="4838700" cy="4419600"/>
          </a:xfrm>
          <a:prstGeom prst="rect">
            <a:avLst/>
          </a:prstGeom>
          <a:noFill/>
          <a:ln w="9525">
            <a:noFill/>
            <a:miter lim="800000"/>
            <a:headEnd/>
            <a:tailEnd/>
          </a:ln>
        </p:spPr>
      </p:pic>
      <p:sp>
        <p:nvSpPr>
          <p:cNvPr id="76807" name="Oval 7"/>
          <p:cNvSpPr>
            <a:spLocks noChangeArrowheads="1"/>
          </p:cNvSpPr>
          <p:nvPr/>
        </p:nvSpPr>
        <p:spPr bwMode="auto">
          <a:xfrm>
            <a:off x="2062633" y="5384056"/>
            <a:ext cx="3192463" cy="522288"/>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smtClean="0"/>
              <a:t>Missing or wrong field values</a:t>
            </a:r>
          </a:p>
        </p:txBody>
      </p:sp>
      <p:sp>
        <p:nvSpPr>
          <p:cNvPr id="9" name="Content Placeholder 8"/>
          <p:cNvSpPr>
            <a:spLocks noGrp="1"/>
          </p:cNvSpPr>
          <p:nvPr>
            <p:ph idx="1"/>
          </p:nvPr>
        </p:nvSpPr>
        <p:spPr/>
        <p:txBody>
          <a:bodyPr/>
          <a:lstStyle/>
          <a:p>
            <a:r>
              <a:rPr lang="sv-SE" sz="2000" dirty="0" smtClean="0"/>
              <a:t>Check ’Value Entry’</a:t>
            </a:r>
          </a:p>
          <a:p>
            <a:r>
              <a:rPr lang="sv-SE" sz="2000" dirty="0" smtClean="0"/>
              <a:t>Automatic shows </a:t>
            </a:r>
          </a:p>
          <a:p>
            <a:pPr lvl="1"/>
            <a:r>
              <a:rPr lang="sv-SE" sz="1800" dirty="0" smtClean="0"/>
              <a:t>Gauge LT-2</a:t>
            </a:r>
          </a:p>
          <a:p>
            <a:pPr lvl="1"/>
            <a:r>
              <a:rPr lang="sv-SE" sz="1800" dirty="0" smtClean="0"/>
              <a:t>Output ’AT’</a:t>
            </a:r>
          </a:p>
          <a:p>
            <a:pPr lvl="1"/>
            <a:endParaRPr lang="sv-SE" sz="1800" dirty="0" smtClean="0"/>
          </a:p>
          <a:p>
            <a:endParaRPr lang="sv-SE" sz="2000" dirty="0" smtClean="0"/>
          </a:p>
          <a:p>
            <a:endParaRPr lang="sv-SE" sz="2000" dirty="0" smtClean="0"/>
          </a:p>
          <a:p>
            <a:endParaRPr lang="sv-SE" sz="2000" dirty="0"/>
          </a:p>
        </p:txBody>
      </p:sp>
      <p:pic>
        <p:nvPicPr>
          <p:cNvPr id="77827" name="Picture 3"/>
          <p:cNvPicPr>
            <a:picLocks noChangeAspect="1" noChangeArrowheads="1"/>
          </p:cNvPicPr>
          <p:nvPr/>
        </p:nvPicPr>
        <p:blipFill>
          <a:blip r:embed="rId2" cstate="print"/>
          <a:srcRect/>
          <a:stretch>
            <a:fillRect/>
          </a:stretch>
        </p:blipFill>
        <p:spPr bwMode="auto">
          <a:xfrm>
            <a:off x="1901279" y="2640285"/>
            <a:ext cx="5334000" cy="4029075"/>
          </a:xfrm>
          <a:prstGeom prst="rect">
            <a:avLst/>
          </a:prstGeom>
          <a:noFill/>
          <a:ln w="9525">
            <a:noFill/>
            <a:miter lim="800000"/>
            <a:headEnd/>
            <a:tailEnd/>
          </a:ln>
        </p:spPr>
      </p:pic>
      <p:sp>
        <p:nvSpPr>
          <p:cNvPr id="77829" name="Oval 5"/>
          <p:cNvSpPr>
            <a:spLocks noChangeArrowheads="1"/>
          </p:cNvSpPr>
          <p:nvPr/>
        </p:nvSpPr>
        <p:spPr bwMode="auto">
          <a:xfrm>
            <a:off x="4026941" y="3387997"/>
            <a:ext cx="3281363" cy="928688"/>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Grp="1" noChangeAspect="1" noChangeArrowheads="1"/>
          </p:cNvPicPr>
          <p:nvPr>
            <p:ph sz="half" idx="2"/>
          </p:nvPr>
        </p:nvPicPr>
        <p:blipFill>
          <a:blip r:embed="rId2" cstate="print"/>
          <a:srcRect/>
          <a:stretch>
            <a:fillRect/>
          </a:stretch>
        </p:blipFill>
        <p:spPr bwMode="auto">
          <a:xfrm>
            <a:off x="4499992" y="1124743"/>
            <a:ext cx="4542206" cy="3955505"/>
          </a:xfrm>
          <a:prstGeom prst="rect">
            <a:avLst/>
          </a:prstGeom>
          <a:noFill/>
          <a:ln w="9525">
            <a:noFill/>
            <a:miter lim="800000"/>
            <a:headEnd/>
            <a:tailEnd/>
          </a:ln>
        </p:spPr>
      </p:pic>
      <p:sp>
        <p:nvSpPr>
          <p:cNvPr id="555010" name="Rectangle 2"/>
          <p:cNvSpPr>
            <a:spLocks noGrp="1" noChangeArrowheads="1"/>
          </p:cNvSpPr>
          <p:nvPr>
            <p:ph type="title"/>
          </p:nvPr>
        </p:nvSpPr>
        <p:spPr/>
        <p:txBody>
          <a:bodyPr/>
          <a:lstStyle/>
          <a:p>
            <a:r>
              <a:rPr lang="en-US" smtClean="0"/>
              <a:t>Missing or wrong field values</a:t>
            </a:r>
          </a:p>
        </p:txBody>
      </p:sp>
      <p:sp>
        <p:nvSpPr>
          <p:cNvPr id="9" name="Content Placeholder 8"/>
          <p:cNvSpPr>
            <a:spLocks noGrp="1"/>
          </p:cNvSpPr>
          <p:nvPr>
            <p:ph sz="half" idx="1"/>
          </p:nvPr>
        </p:nvSpPr>
        <p:spPr>
          <a:xfrm>
            <a:off x="571500" y="1206500"/>
            <a:ext cx="4000500" cy="4546600"/>
          </a:xfrm>
        </p:spPr>
        <p:txBody>
          <a:bodyPr/>
          <a:lstStyle/>
          <a:p>
            <a:r>
              <a:rPr lang="sv-SE" sz="2400" dirty="0" smtClean="0"/>
              <a:t>Avg. Temp is still showing?</a:t>
            </a:r>
          </a:p>
          <a:p>
            <a:r>
              <a:rPr lang="sv-SE" sz="2400" dirty="0" smtClean="0"/>
              <a:t>Status shows ’Error’</a:t>
            </a:r>
          </a:p>
          <a:p>
            <a:pPr lvl="1"/>
            <a:r>
              <a:rPr lang="sv-SE" sz="2000" dirty="0" smtClean="0"/>
              <a:t>If status is shown a field </a:t>
            </a:r>
            <a:br>
              <a:rPr lang="sv-SE" sz="2000" dirty="0" smtClean="0"/>
            </a:br>
            <a:r>
              <a:rPr lang="sv-SE" sz="2000" dirty="0" smtClean="0"/>
              <a:t>value is connected.</a:t>
            </a:r>
          </a:p>
          <a:p>
            <a:r>
              <a:rPr lang="sv-SE" sz="2400" dirty="0" smtClean="0"/>
              <a:t>Temp sensor is now connected but is in error    mode</a:t>
            </a:r>
          </a:p>
          <a:p>
            <a:endParaRPr lang="sv-SE" sz="2400" dirty="0" smtClean="0"/>
          </a:p>
          <a:p>
            <a:endParaRPr lang="sv-SE" sz="2400" dirty="0" smtClean="0"/>
          </a:p>
          <a:p>
            <a:endParaRPr lang="sv-SE" sz="2400" dirty="0"/>
          </a:p>
        </p:txBody>
      </p:sp>
      <p:sp>
        <p:nvSpPr>
          <p:cNvPr id="78853" name="Oval 5"/>
          <p:cNvSpPr>
            <a:spLocks noChangeArrowheads="1"/>
          </p:cNvSpPr>
          <p:nvPr/>
        </p:nvSpPr>
        <p:spPr bwMode="auto">
          <a:xfrm>
            <a:off x="4355976" y="1772816"/>
            <a:ext cx="2438400" cy="246063"/>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a:spLocks noGrp="1" noChangeArrowheads="1"/>
          </p:cNvSpPr>
          <p:nvPr>
            <p:ph type="title"/>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Missing or wrong field values</a:t>
            </a:r>
          </a:p>
        </p:txBody>
      </p:sp>
      <p:sp>
        <p:nvSpPr>
          <p:cNvPr id="14" name="Content Placeholder 13"/>
          <p:cNvSpPr>
            <a:spLocks noGrp="1"/>
          </p:cNvSpPr>
          <p:nvPr>
            <p:ph idx="1"/>
          </p:nvPr>
        </p:nvSpPr>
        <p:spPr/>
        <p:txBody>
          <a:bodyPr/>
          <a:lstStyle/>
          <a:p>
            <a:pPr>
              <a:spcBef>
                <a:spcPct val="50000"/>
              </a:spcBef>
              <a:buClr>
                <a:schemeClr val="tx1"/>
              </a:buClr>
              <a:buFont typeface="Wingdings" pitchFamily="2" charset="2"/>
              <a:buChar char="Ø"/>
            </a:pPr>
            <a:r>
              <a:rPr lang="sv-SE" sz="2400" dirty="0" smtClean="0">
                <a:solidFill>
                  <a:schemeClr val="tx1"/>
                </a:solidFill>
                <a:latin typeface="Arial" charset="0"/>
              </a:rPr>
              <a:t>It is possible to set all input values in WinOpi to manual values from ’Sensor Value’ menu.</a:t>
            </a:r>
          </a:p>
          <a:p>
            <a:pPr>
              <a:spcBef>
                <a:spcPct val="50000"/>
              </a:spcBef>
              <a:buClr>
                <a:schemeClr val="tx1"/>
              </a:buClr>
              <a:buFont typeface="Wingdings" pitchFamily="2" charset="2"/>
              <a:buChar char="Ø"/>
            </a:pPr>
            <a:endParaRPr lang="sv-SE" sz="2400" dirty="0" smtClean="0">
              <a:solidFill>
                <a:schemeClr val="tx1"/>
              </a:solidFill>
              <a:latin typeface="Arial" charset="0"/>
            </a:endParaRPr>
          </a:p>
          <a:p>
            <a:endParaRPr lang="sv-SE" sz="2400" dirty="0"/>
          </a:p>
        </p:txBody>
      </p:sp>
      <p:pic>
        <p:nvPicPr>
          <p:cNvPr id="15" name="Picture 9"/>
          <p:cNvPicPr>
            <a:picLocks noChangeAspect="1" noChangeArrowheads="1"/>
          </p:cNvPicPr>
          <p:nvPr/>
        </p:nvPicPr>
        <p:blipFill>
          <a:blip r:embed="rId2" cstate="print"/>
          <a:stretch>
            <a:fillRect/>
          </a:stretch>
        </p:blipFill>
        <p:spPr bwMode="auto">
          <a:xfrm>
            <a:off x="1691680" y="2060848"/>
            <a:ext cx="5599858" cy="37444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9" name="Rectangle 3"/>
          <p:cNvSpPr>
            <a:spLocks noGrp="1" noChangeArrowheads="1"/>
          </p:cNvSpPr>
          <p:nvPr>
            <p:ph type="title"/>
          </p:nvPr>
        </p:nvSpPr>
        <p:spPr/>
        <p:txBody>
          <a:bodyPr/>
          <a:lstStyle/>
          <a:p>
            <a:r>
              <a:rPr lang="en-US" smtClean="0"/>
              <a:t>Missing or wrong field values</a:t>
            </a:r>
          </a:p>
        </p:txBody>
      </p:sp>
      <p:sp>
        <p:nvSpPr>
          <p:cNvPr id="9" name="Content Placeholder 8"/>
          <p:cNvSpPr>
            <a:spLocks noGrp="1"/>
          </p:cNvSpPr>
          <p:nvPr>
            <p:ph idx="1"/>
          </p:nvPr>
        </p:nvSpPr>
        <p:spPr/>
        <p:txBody>
          <a:bodyPr/>
          <a:lstStyle/>
          <a:p>
            <a:r>
              <a:rPr lang="sv-SE" sz="2000" dirty="0" smtClean="0"/>
              <a:t>Set Avg. Temp to manual value 20°C</a:t>
            </a:r>
          </a:p>
          <a:p>
            <a:r>
              <a:rPr lang="sv-SE" sz="2000" dirty="0" smtClean="0"/>
              <a:t>Manual values are marked with yellow background in WinOpi</a:t>
            </a:r>
          </a:p>
          <a:p>
            <a:endParaRPr lang="sv-SE" sz="2000" dirty="0" smtClean="0"/>
          </a:p>
          <a:p>
            <a:endParaRPr lang="sv-SE" sz="2000" dirty="0"/>
          </a:p>
        </p:txBody>
      </p:sp>
      <p:pic>
        <p:nvPicPr>
          <p:cNvPr id="10" name="Picture 2"/>
          <p:cNvPicPr>
            <a:picLocks noChangeAspect="1" noChangeArrowheads="1"/>
          </p:cNvPicPr>
          <p:nvPr/>
        </p:nvPicPr>
        <p:blipFill>
          <a:blip r:embed="rId2" cstate="print"/>
          <a:stretch>
            <a:fillRect/>
          </a:stretch>
        </p:blipFill>
        <p:spPr bwMode="auto">
          <a:xfrm>
            <a:off x="2123728" y="2132856"/>
            <a:ext cx="4839766" cy="4546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2"/>
          <p:cNvPicPr>
            <a:picLocks noChangeAspect="1" noChangeArrowheads="1"/>
          </p:cNvPicPr>
          <p:nvPr/>
        </p:nvPicPr>
        <p:blipFill>
          <a:blip r:embed="rId2" cstate="print"/>
          <a:stretch>
            <a:fillRect/>
          </a:stretch>
        </p:blipFill>
        <p:spPr bwMode="auto">
          <a:xfrm>
            <a:off x="1944207" y="2780928"/>
            <a:ext cx="5283383" cy="3523736"/>
          </a:xfrm>
          <a:prstGeom prst="rect">
            <a:avLst/>
          </a:prstGeom>
          <a:noFill/>
          <a:ln w="9525">
            <a:noFill/>
            <a:miter lim="800000"/>
            <a:headEnd/>
            <a:tailEnd/>
          </a:ln>
        </p:spPr>
      </p:pic>
      <p:sp>
        <p:nvSpPr>
          <p:cNvPr id="558083" name="Rectangle 3"/>
          <p:cNvSpPr>
            <a:spLocks noGrp="1" noChangeArrowheads="1"/>
          </p:cNvSpPr>
          <p:nvPr>
            <p:ph type="title"/>
          </p:nvPr>
        </p:nvSpPr>
        <p:spPr/>
        <p:txBody>
          <a:bodyPr/>
          <a:lstStyle/>
          <a:p>
            <a:r>
              <a:rPr lang="en-US" smtClean="0"/>
              <a:t>Missing or wrong field values</a:t>
            </a:r>
          </a:p>
        </p:txBody>
      </p:sp>
      <p:sp>
        <p:nvSpPr>
          <p:cNvPr id="9" name="Content Placeholder 8"/>
          <p:cNvSpPr>
            <a:spLocks noGrp="1"/>
          </p:cNvSpPr>
          <p:nvPr>
            <p:ph idx="1"/>
          </p:nvPr>
        </p:nvSpPr>
        <p:spPr/>
        <p:txBody>
          <a:bodyPr/>
          <a:lstStyle/>
          <a:p>
            <a:r>
              <a:rPr lang="sv-SE" smtClean="0"/>
              <a:t>If a tank is showing values but not correct ones.</a:t>
            </a:r>
          </a:p>
          <a:p>
            <a:r>
              <a:rPr lang="sv-SE" smtClean="0"/>
              <a:t>Check in WinSetup so correct gauge is connected to the tank</a:t>
            </a:r>
          </a:p>
          <a:p>
            <a:endParaRPr lang="sv-SE" smtClean="0"/>
          </a:p>
          <a:p>
            <a:endParaRPr lang="sv-SE" dirty="0"/>
          </a:p>
        </p:txBody>
      </p:sp>
      <p:sp>
        <p:nvSpPr>
          <p:cNvPr id="81925" name="Oval 5"/>
          <p:cNvSpPr>
            <a:spLocks noChangeArrowheads="1"/>
          </p:cNvSpPr>
          <p:nvPr/>
        </p:nvSpPr>
        <p:spPr bwMode="auto">
          <a:xfrm>
            <a:off x="5220073" y="3717032"/>
            <a:ext cx="1224136" cy="581025"/>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Grp="1" noChangeAspect="1" noChangeArrowheads="1"/>
          </p:cNvPicPr>
          <p:nvPr>
            <p:ph sz="half" idx="2"/>
          </p:nvPr>
        </p:nvPicPr>
        <p:blipFill>
          <a:blip r:embed="rId2" cstate="print"/>
          <a:srcRect/>
          <a:stretch>
            <a:fillRect/>
          </a:stretch>
        </p:blipFill>
        <p:spPr bwMode="auto">
          <a:xfrm>
            <a:off x="5228996" y="1294085"/>
            <a:ext cx="3277058" cy="4371429"/>
          </a:xfrm>
          <a:prstGeom prst="rect">
            <a:avLst/>
          </a:prstGeom>
          <a:noFill/>
          <a:ln w="9525">
            <a:noFill/>
            <a:miter lim="800000"/>
            <a:headEnd/>
            <a:tailEnd/>
          </a:ln>
        </p:spPr>
      </p:pic>
      <p:sp>
        <p:nvSpPr>
          <p:cNvPr id="559106" name="Rectangle 2"/>
          <p:cNvSpPr>
            <a:spLocks noGrp="1" noChangeArrowheads="1"/>
          </p:cNvSpPr>
          <p:nvPr>
            <p:ph type="title"/>
          </p:nvPr>
        </p:nvSpPr>
        <p:spPr/>
        <p:txBody>
          <a:bodyPr/>
          <a:lstStyle/>
          <a:p>
            <a:r>
              <a:rPr lang="en-US" smtClean="0"/>
              <a:t>Missing volumes</a:t>
            </a:r>
          </a:p>
        </p:txBody>
      </p:sp>
      <p:sp>
        <p:nvSpPr>
          <p:cNvPr id="82947" name="Rectangle 3"/>
          <p:cNvSpPr>
            <a:spLocks noGrp="1" noChangeArrowheads="1"/>
          </p:cNvSpPr>
          <p:nvPr>
            <p:ph sz="half" idx="1"/>
          </p:nvPr>
        </p:nvSpPr>
        <p:spPr/>
        <p:txBody>
          <a:bodyPr/>
          <a:lstStyle/>
          <a:p>
            <a:r>
              <a:rPr lang="en-US" smtClean="0"/>
              <a:t>If no volumes are calculated for any tank</a:t>
            </a:r>
          </a:p>
          <a:p>
            <a:r>
              <a:rPr lang="en-US" smtClean="0"/>
              <a:t>Check WinOpi dongle</a:t>
            </a:r>
          </a:p>
          <a:p>
            <a:r>
              <a:rPr lang="en-US" smtClean="0"/>
              <a:t>Inventory calculation has to be enabled</a:t>
            </a:r>
          </a:p>
          <a:p>
            <a:r>
              <a:rPr lang="en-US" smtClean="0"/>
              <a:t>If more tanks than license allow is installed all inventory calculations stops!</a:t>
            </a:r>
          </a:p>
        </p:txBody>
      </p:sp>
      <p:sp>
        <p:nvSpPr>
          <p:cNvPr id="82949" name="Oval 5"/>
          <p:cNvSpPr>
            <a:spLocks noChangeArrowheads="1"/>
          </p:cNvSpPr>
          <p:nvPr/>
        </p:nvSpPr>
        <p:spPr bwMode="auto">
          <a:xfrm>
            <a:off x="4978400" y="2204864"/>
            <a:ext cx="2003425" cy="319087"/>
          </a:xfrm>
          <a:prstGeom prst="ellipse">
            <a:avLst/>
          </a:prstGeom>
          <a:noFill/>
          <a:ln w="9525">
            <a:solidFill>
              <a:schemeClr val="accent2"/>
            </a:solidFill>
            <a:round/>
            <a:headEnd/>
            <a:tailEnd/>
          </a:ln>
        </p:spPr>
        <p:txBody>
          <a:bodyPr wrap="none" anchor="ctr"/>
          <a:lstStyle/>
          <a:p>
            <a:endParaRPr lang="sv-SE"/>
          </a:p>
        </p:txBody>
      </p:sp>
      <p:sp>
        <p:nvSpPr>
          <p:cNvPr id="82950" name="Oval 6"/>
          <p:cNvSpPr>
            <a:spLocks noChangeArrowheads="1"/>
          </p:cNvSpPr>
          <p:nvPr/>
        </p:nvSpPr>
        <p:spPr bwMode="auto">
          <a:xfrm>
            <a:off x="4978400" y="4437112"/>
            <a:ext cx="3614738" cy="1152128"/>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en-US" dirty="0" smtClean="0"/>
              <a:t>Missing volumes</a:t>
            </a:r>
          </a:p>
        </p:txBody>
      </p:sp>
      <p:sp>
        <p:nvSpPr>
          <p:cNvPr id="13" name="Content Placeholder 12"/>
          <p:cNvSpPr>
            <a:spLocks noGrp="1"/>
          </p:cNvSpPr>
          <p:nvPr>
            <p:ph idx="1"/>
          </p:nvPr>
        </p:nvSpPr>
        <p:spPr/>
        <p:txBody>
          <a:bodyPr/>
          <a:lstStyle/>
          <a:p>
            <a:pPr>
              <a:spcBef>
                <a:spcPct val="50000"/>
              </a:spcBef>
              <a:buClr>
                <a:schemeClr val="tx1"/>
              </a:buClr>
              <a:buFont typeface="Wingdings" pitchFamily="2" charset="2"/>
              <a:buChar char="Ø"/>
            </a:pPr>
            <a:r>
              <a:rPr lang="sv-SE" dirty="0" smtClean="0">
                <a:solidFill>
                  <a:schemeClr val="tx1"/>
                </a:solidFill>
                <a:latin typeface="Arial" charset="0"/>
              </a:rPr>
              <a:t>No volumes are calculated even if we have level, what could be wrong?</a:t>
            </a:r>
          </a:p>
          <a:p>
            <a:pPr>
              <a:spcBef>
                <a:spcPct val="50000"/>
              </a:spcBef>
              <a:buClr>
                <a:schemeClr val="tx1"/>
              </a:buClr>
              <a:buFont typeface="Wingdings" pitchFamily="2" charset="2"/>
              <a:buChar char="Ø"/>
            </a:pPr>
            <a:r>
              <a:rPr lang="sv-SE" dirty="0" smtClean="0">
                <a:solidFill>
                  <a:schemeClr val="tx1"/>
                </a:solidFill>
                <a:latin typeface="Arial" charset="0"/>
              </a:rPr>
              <a:t>Strapping table is probably missing</a:t>
            </a:r>
          </a:p>
          <a:p>
            <a:pPr>
              <a:spcBef>
                <a:spcPct val="50000"/>
              </a:spcBef>
              <a:buClr>
                <a:schemeClr val="tx1"/>
              </a:buClr>
              <a:buFont typeface="Wingdings" pitchFamily="2" charset="2"/>
              <a:buChar char="Ø"/>
            </a:pPr>
            <a:endParaRPr lang="sv-SE" dirty="0" smtClean="0">
              <a:solidFill>
                <a:schemeClr val="tx1"/>
              </a:solidFill>
              <a:latin typeface="Arial" charset="0"/>
            </a:endParaRPr>
          </a:p>
          <a:p>
            <a:endParaRPr lang="sv-SE" dirty="0"/>
          </a:p>
        </p:txBody>
      </p:sp>
      <p:pic>
        <p:nvPicPr>
          <p:cNvPr id="14" name="Picture 3"/>
          <p:cNvPicPr>
            <a:picLocks noChangeAspect="1" noChangeArrowheads="1"/>
          </p:cNvPicPr>
          <p:nvPr/>
        </p:nvPicPr>
        <p:blipFill>
          <a:blip r:embed="rId2" cstate="print"/>
          <a:stretch>
            <a:fillRect/>
          </a:stretch>
        </p:blipFill>
        <p:spPr bwMode="auto">
          <a:xfrm>
            <a:off x="2267744" y="2780928"/>
            <a:ext cx="4455790" cy="3884620"/>
          </a:xfrm>
          <a:prstGeom prst="rect">
            <a:avLst/>
          </a:prstGeom>
          <a:noFill/>
          <a:ln w="9525">
            <a:noFill/>
            <a:miter lim="800000"/>
            <a:headEnd/>
            <a:tailEnd/>
          </a:ln>
        </p:spPr>
      </p:pic>
      <p:sp>
        <p:nvSpPr>
          <p:cNvPr id="15" name="Oval 5"/>
          <p:cNvSpPr>
            <a:spLocks noChangeArrowheads="1"/>
          </p:cNvSpPr>
          <p:nvPr/>
        </p:nvSpPr>
        <p:spPr bwMode="auto">
          <a:xfrm>
            <a:off x="2051720" y="4437112"/>
            <a:ext cx="2306637" cy="936104"/>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smtClean="0"/>
              <a:t>Missing volumes</a:t>
            </a:r>
          </a:p>
        </p:txBody>
      </p:sp>
      <p:sp>
        <p:nvSpPr>
          <p:cNvPr id="8" name="Content Placeholder 7"/>
          <p:cNvSpPr>
            <a:spLocks noGrp="1"/>
          </p:cNvSpPr>
          <p:nvPr>
            <p:ph idx="1"/>
          </p:nvPr>
        </p:nvSpPr>
        <p:spPr/>
        <p:txBody>
          <a:bodyPr/>
          <a:lstStyle/>
          <a:p>
            <a:r>
              <a:rPr lang="sv-SE" dirty="0" smtClean="0"/>
              <a:t>Checking strapping table.......its empty!!</a:t>
            </a:r>
          </a:p>
          <a:p>
            <a:r>
              <a:rPr lang="sv-SE" dirty="0" smtClean="0"/>
              <a:t>Insert strapping table</a:t>
            </a:r>
          </a:p>
          <a:p>
            <a:endParaRPr lang="sv-SE" dirty="0" smtClean="0"/>
          </a:p>
          <a:p>
            <a:endParaRPr lang="sv-SE" dirty="0"/>
          </a:p>
        </p:txBody>
      </p:sp>
      <p:pic>
        <p:nvPicPr>
          <p:cNvPr id="13" name="Picture 3"/>
          <p:cNvPicPr>
            <a:picLocks noChangeAspect="1" noChangeArrowheads="1"/>
          </p:cNvPicPr>
          <p:nvPr/>
        </p:nvPicPr>
        <p:blipFill>
          <a:blip r:embed="rId2" cstate="print"/>
          <a:stretch>
            <a:fillRect/>
          </a:stretch>
        </p:blipFill>
        <p:spPr bwMode="auto">
          <a:xfrm>
            <a:off x="1975990" y="2348880"/>
            <a:ext cx="5044282" cy="425856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en-US" smtClean="0"/>
              <a:t>Tank Scan</a:t>
            </a:r>
          </a:p>
        </p:txBody>
      </p:sp>
      <p:pic>
        <p:nvPicPr>
          <p:cNvPr id="33795" name="Picture 4"/>
          <p:cNvPicPr>
            <a:picLocks noChangeAspect="1" noChangeArrowheads="1"/>
          </p:cNvPicPr>
          <p:nvPr/>
        </p:nvPicPr>
        <p:blipFill>
          <a:blip r:embed="rId2" cstate="print"/>
          <a:srcRect/>
          <a:stretch>
            <a:fillRect/>
          </a:stretch>
        </p:blipFill>
        <p:spPr bwMode="auto">
          <a:xfrm>
            <a:off x="1123950" y="1124744"/>
            <a:ext cx="6896100" cy="4333875"/>
          </a:xfrm>
          <a:prstGeom prst="rect">
            <a:avLst/>
          </a:prstGeom>
          <a:noFill/>
          <a:ln w="9525">
            <a:noFill/>
            <a:miter lim="800000"/>
            <a:headEnd/>
            <a:tailEnd/>
          </a:ln>
        </p:spPr>
      </p:pic>
      <p:sp>
        <p:nvSpPr>
          <p:cNvPr id="33796" name="Text Box 5"/>
          <p:cNvSpPr txBox="1">
            <a:spLocks noChangeArrowheads="1"/>
          </p:cNvSpPr>
          <p:nvPr/>
        </p:nvSpPr>
        <p:spPr bwMode="auto">
          <a:xfrm>
            <a:off x="3563888" y="2204864"/>
            <a:ext cx="2844800" cy="517525"/>
          </a:xfrm>
          <a:prstGeom prst="rect">
            <a:avLst/>
          </a:prstGeom>
          <a:noFill/>
          <a:ln w="9525">
            <a:noFill/>
            <a:miter lim="800000"/>
            <a:headEnd/>
            <a:tailEnd/>
          </a:ln>
        </p:spPr>
        <p:txBody>
          <a:bodyPr lIns="91425" tIns="45712" rIns="91425" bIns="45712">
            <a:spAutoFit/>
          </a:bodyPr>
          <a:lstStyle/>
          <a:p>
            <a:pPr>
              <a:spcBef>
                <a:spcPct val="50000"/>
              </a:spcBef>
            </a:pPr>
            <a:r>
              <a:rPr lang="sv-SE" sz="1400" b="1" dirty="0">
                <a:solidFill>
                  <a:schemeClr val="tx1"/>
                </a:solidFill>
                <a:latin typeface="Arial" charset="0"/>
              </a:rPr>
              <a:t>Registered disturbance echo area</a:t>
            </a:r>
            <a:endParaRPr lang="en-US" sz="1400" b="1" dirty="0">
              <a:solidFill>
                <a:schemeClr val="tx1"/>
              </a:solidFill>
              <a:latin typeface="Arial" charset="0"/>
            </a:endParaRPr>
          </a:p>
        </p:txBody>
      </p:sp>
      <p:sp>
        <p:nvSpPr>
          <p:cNvPr id="33797" name="Line 6"/>
          <p:cNvSpPr>
            <a:spLocks noChangeShapeType="1"/>
          </p:cNvSpPr>
          <p:nvPr/>
        </p:nvSpPr>
        <p:spPr bwMode="auto">
          <a:xfrm flipH="1" flipV="1">
            <a:off x="2413000" y="1968500"/>
            <a:ext cx="1294904" cy="380380"/>
          </a:xfrm>
          <a:prstGeom prst="line">
            <a:avLst/>
          </a:prstGeom>
          <a:noFill/>
          <a:ln w="19050">
            <a:solidFill>
              <a:schemeClr val="tx1"/>
            </a:solidFill>
            <a:round/>
            <a:headEnd/>
            <a:tailEnd type="triangle" w="med" len="med"/>
          </a:ln>
        </p:spPr>
        <p:txBody>
          <a:bodyPr wrap="none" anchor="ctr"/>
          <a:lstStyle/>
          <a:p>
            <a:endParaRPr lang="sv-SE"/>
          </a:p>
        </p:txBody>
      </p:sp>
      <p:sp>
        <p:nvSpPr>
          <p:cNvPr id="12" name="Text Box 7"/>
          <p:cNvSpPr txBox="1">
            <a:spLocks noChangeArrowheads="1"/>
          </p:cNvSpPr>
          <p:nvPr/>
        </p:nvSpPr>
        <p:spPr bwMode="auto">
          <a:xfrm>
            <a:off x="1979712" y="5615781"/>
            <a:ext cx="5184576" cy="1015647"/>
          </a:xfrm>
          <a:prstGeom prst="rect">
            <a:avLst/>
          </a:prstGeom>
          <a:solidFill>
            <a:srgbClr val="FE9E32"/>
          </a:solidFill>
          <a:ln w="9525">
            <a:solidFill>
              <a:schemeClr val="tx1"/>
            </a:solidFill>
            <a:miter lim="800000"/>
            <a:headEnd/>
            <a:tailEnd/>
          </a:ln>
        </p:spPr>
        <p:txBody>
          <a:bodyPr wrap="square" lIns="91425" tIns="45712" rIns="91425" bIns="45712">
            <a:spAutoFit/>
          </a:bodyPr>
          <a:lstStyle/>
          <a:p>
            <a:pPr algn="l">
              <a:spcBef>
                <a:spcPct val="50000"/>
              </a:spcBef>
            </a:pPr>
            <a:r>
              <a:rPr lang="sv-SE" sz="2000" dirty="0" smtClean="0">
                <a:solidFill>
                  <a:schemeClr val="tx1"/>
                </a:solidFill>
              </a:rPr>
              <a:t>The gauge is not allowed to lock on an echo which is located inside the registered disturbance area</a:t>
            </a:r>
            <a:endParaRPr 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smtClean="0"/>
              <a:t>Missing volumes</a:t>
            </a:r>
          </a:p>
        </p:txBody>
      </p:sp>
      <p:sp>
        <p:nvSpPr>
          <p:cNvPr id="9" name="Content Placeholder 8"/>
          <p:cNvSpPr>
            <a:spLocks noGrp="1"/>
          </p:cNvSpPr>
          <p:nvPr>
            <p:ph idx="1"/>
          </p:nvPr>
        </p:nvSpPr>
        <p:spPr/>
        <p:txBody>
          <a:bodyPr/>
          <a:lstStyle/>
          <a:p>
            <a:r>
              <a:rPr lang="sv-SE" dirty="0" smtClean="0"/>
              <a:t>Now TOV is showing</a:t>
            </a:r>
          </a:p>
          <a:p>
            <a:r>
              <a:rPr lang="sv-SE" dirty="0" smtClean="0"/>
              <a:t>But why no more volumes??</a:t>
            </a:r>
          </a:p>
          <a:p>
            <a:r>
              <a:rPr lang="sv-SE" dirty="0" smtClean="0"/>
              <a:t>AHA.............Avg. Temp is missing</a:t>
            </a:r>
          </a:p>
          <a:p>
            <a:endParaRPr lang="sv-SE" dirty="0" smtClean="0"/>
          </a:p>
          <a:p>
            <a:endParaRPr lang="sv-SE" dirty="0"/>
          </a:p>
        </p:txBody>
      </p:sp>
      <p:pic>
        <p:nvPicPr>
          <p:cNvPr id="14" name="Picture 3"/>
          <p:cNvPicPr>
            <a:picLocks noChangeAspect="1" noChangeArrowheads="1"/>
          </p:cNvPicPr>
          <p:nvPr/>
        </p:nvPicPr>
        <p:blipFill>
          <a:blip r:embed="rId2" cstate="print"/>
          <a:stretch>
            <a:fillRect/>
          </a:stretch>
        </p:blipFill>
        <p:spPr bwMode="auto">
          <a:xfrm>
            <a:off x="1979712" y="2765022"/>
            <a:ext cx="4608512" cy="4026048"/>
          </a:xfrm>
          <a:prstGeom prst="rect">
            <a:avLst/>
          </a:prstGeom>
          <a:noFill/>
          <a:ln w="9525">
            <a:noFill/>
            <a:miter lim="800000"/>
            <a:headEnd/>
            <a:tailEnd/>
          </a:ln>
        </p:spPr>
      </p:pic>
      <p:sp>
        <p:nvSpPr>
          <p:cNvPr id="15" name="Oval 5"/>
          <p:cNvSpPr>
            <a:spLocks noChangeArrowheads="1"/>
          </p:cNvSpPr>
          <p:nvPr/>
        </p:nvSpPr>
        <p:spPr bwMode="auto">
          <a:xfrm>
            <a:off x="1763687" y="4941168"/>
            <a:ext cx="2376265" cy="406525"/>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smtClean="0"/>
              <a:t>Missing volumes</a:t>
            </a:r>
          </a:p>
        </p:txBody>
      </p:sp>
      <p:sp>
        <p:nvSpPr>
          <p:cNvPr id="8" name="Content Placeholder 7"/>
          <p:cNvSpPr>
            <a:spLocks noGrp="1"/>
          </p:cNvSpPr>
          <p:nvPr>
            <p:ph idx="1"/>
          </p:nvPr>
        </p:nvSpPr>
        <p:spPr/>
        <p:txBody>
          <a:bodyPr/>
          <a:lstStyle/>
          <a:p>
            <a:r>
              <a:rPr lang="sv-SE" dirty="0" smtClean="0"/>
              <a:t>Set manual Avg. temp to 20°C..</a:t>
            </a:r>
          </a:p>
          <a:p>
            <a:r>
              <a:rPr lang="sv-SE" dirty="0" smtClean="0"/>
              <a:t>Now all volumes are calculated</a:t>
            </a:r>
            <a:r>
              <a:rPr lang="sv-SE" dirty="0" smtClean="0">
                <a:sym typeface="Wingdings" pitchFamily="2" charset="2"/>
              </a:rPr>
              <a:t></a:t>
            </a:r>
            <a:endParaRPr lang="sv-SE" dirty="0" smtClean="0"/>
          </a:p>
        </p:txBody>
      </p:sp>
      <p:pic>
        <p:nvPicPr>
          <p:cNvPr id="13" name="Picture 3"/>
          <p:cNvPicPr>
            <a:picLocks noChangeAspect="1" noChangeArrowheads="1"/>
          </p:cNvPicPr>
          <p:nvPr/>
        </p:nvPicPr>
        <p:blipFill>
          <a:blip r:embed="rId2" cstate="print"/>
          <a:stretch>
            <a:fillRect/>
          </a:stretch>
        </p:blipFill>
        <p:spPr bwMode="auto">
          <a:xfrm>
            <a:off x="2010769" y="2276872"/>
            <a:ext cx="5009503" cy="434249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2" cstate="print"/>
          <a:stretch>
            <a:fillRect/>
          </a:stretch>
        </p:blipFill>
        <p:spPr bwMode="auto">
          <a:xfrm>
            <a:off x="1979712" y="2341368"/>
            <a:ext cx="4896544" cy="4266079"/>
          </a:xfrm>
          <a:prstGeom prst="rect">
            <a:avLst/>
          </a:prstGeom>
          <a:noFill/>
          <a:ln w="9525">
            <a:noFill/>
            <a:miter lim="800000"/>
            <a:headEnd/>
            <a:tailEnd/>
          </a:ln>
        </p:spPr>
      </p:pic>
      <p:sp>
        <p:nvSpPr>
          <p:cNvPr id="564226" name="Rectangle 2"/>
          <p:cNvSpPr>
            <a:spLocks noGrp="1" noChangeArrowheads="1"/>
          </p:cNvSpPr>
          <p:nvPr>
            <p:ph type="title"/>
          </p:nvPr>
        </p:nvSpPr>
        <p:spPr/>
        <p:txBody>
          <a:bodyPr/>
          <a:lstStyle/>
          <a:p>
            <a:r>
              <a:rPr lang="en-US" smtClean="0"/>
              <a:t>Missing volumes</a:t>
            </a:r>
          </a:p>
        </p:txBody>
      </p:sp>
      <p:sp>
        <p:nvSpPr>
          <p:cNvPr id="9" name="Content Placeholder 8"/>
          <p:cNvSpPr>
            <a:spLocks noGrp="1"/>
          </p:cNvSpPr>
          <p:nvPr>
            <p:ph idx="1"/>
          </p:nvPr>
        </p:nvSpPr>
        <p:spPr/>
        <p:txBody>
          <a:bodyPr/>
          <a:lstStyle/>
          <a:p>
            <a:r>
              <a:rPr lang="sv-SE" sz="2000" dirty="0" smtClean="0"/>
              <a:t>GSV and NSV is missing!?</a:t>
            </a:r>
          </a:p>
          <a:p>
            <a:r>
              <a:rPr lang="sv-SE" sz="2000" dirty="0" smtClean="0"/>
              <a:t>Reference density is set outside API table</a:t>
            </a:r>
          </a:p>
          <a:p>
            <a:r>
              <a:rPr lang="sv-SE" sz="2000" dirty="0" smtClean="0"/>
              <a:t>See TankMaster inventory document page 38</a:t>
            </a:r>
          </a:p>
          <a:p>
            <a:endParaRPr lang="sv-SE" sz="2000" dirty="0" smtClean="0"/>
          </a:p>
          <a:p>
            <a:endParaRPr lang="sv-SE" sz="2000" dirty="0"/>
          </a:p>
        </p:txBody>
      </p:sp>
      <p:sp>
        <p:nvSpPr>
          <p:cNvPr id="564229" name="Oval 5"/>
          <p:cNvSpPr>
            <a:spLocks noChangeArrowheads="1"/>
          </p:cNvSpPr>
          <p:nvPr/>
        </p:nvSpPr>
        <p:spPr bwMode="auto">
          <a:xfrm>
            <a:off x="1907704" y="4797152"/>
            <a:ext cx="1741488" cy="261937"/>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4229"/>
                                        </p:tgtEl>
                                        <p:attrNameLst>
                                          <p:attrName>style.visibility</p:attrName>
                                        </p:attrNameLst>
                                      </p:cBhvr>
                                      <p:to>
                                        <p:strVal val="visible"/>
                                      </p:to>
                                    </p:set>
                                    <p:animEffect transition="in" filter="fade">
                                      <p:cBhvr>
                                        <p:cTn id="7" dur="500"/>
                                        <p:tgtEl>
                                          <p:spTgt spid="564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smtClean="0"/>
              <a:t>Missing volumes</a:t>
            </a:r>
          </a:p>
        </p:txBody>
      </p:sp>
      <p:sp>
        <p:nvSpPr>
          <p:cNvPr id="8" name="Content Placeholder 7"/>
          <p:cNvSpPr>
            <a:spLocks noGrp="1"/>
          </p:cNvSpPr>
          <p:nvPr>
            <p:ph idx="1"/>
          </p:nvPr>
        </p:nvSpPr>
        <p:spPr/>
        <p:txBody>
          <a:bodyPr/>
          <a:lstStyle/>
          <a:p>
            <a:r>
              <a:rPr lang="sv-SE" dirty="0" smtClean="0"/>
              <a:t>If volumes are missing check Inventory Setup Checklist in WinOpi p. 4-15</a:t>
            </a:r>
          </a:p>
          <a:p>
            <a:endParaRPr lang="sv-SE" dirty="0" smtClean="0"/>
          </a:p>
          <a:p>
            <a:endParaRPr lang="sv-SE" dirty="0"/>
          </a:p>
        </p:txBody>
      </p:sp>
      <p:pic>
        <p:nvPicPr>
          <p:cNvPr id="115716" name="Picture 4"/>
          <p:cNvPicPr>
            <a:picLocks noChangeAspect="1" noChangeArrowheads="1"/>
          </p:cNvPicPr>
          <p:nvPr/>
        </p:nvPicPr>
        <p:blipFill>
          <a:blip r:embed="rId2" cstate="print"/>
          <a:srcRect/>
          <a:stretch>
            <a:fillRect/>
          </a:stretch>
        </p:blipFill>
        <p:spPr bwMode="auto">
          <a:xfrm>
            <a:off x="2843808" y="2132856"/>
            <a:ext cx="3530600" cy="4546600"/>
          </a:xfrm>
          <a:prstGeom prst="rect">
            <a:avLst/>
          </a:prstGeom>
          <a:noFill/>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smtClean="0"/>
              <a:t>Missing volumes</a:t>
            </a:r>
          </a:p>
        </p:txBody>
      </p:sp>
      <p:pic>
        <p:nvPicPr>
          <p:cNvPr id="89091" name="Picture 3"/>
          <p:cNvPicPr>
            <a:picLocks noGrp="1" noChangeAspect="1" noChangeArrowheads="1"/>
          </p:cNvPicPr>
          <p:nvPr>
            <p:ph idx="1"/>
          </p:nvPr>
        </p:nvPicPr>
        <p:blipFill>
          <a:blip r:embed="rId2" cstate="print"/>
          <a:stretch>
            <a:fillRect/>
          </a:stretch>
        </p:blipFill>
        <p:spPr>
          <a:xfrm>
            <a:off x="2719074" y="1206500"/>
            <a:ext cx="4048752" cy="4546600"/>
          </a:xfrm>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smtClean="0"/>
              <a:t>Value status</a:t>
            </a:r>
          </a:p>
        </p:txBody>
      </p:sp>
      <p:sp>
        <p:nvSpPr>
          <p:cNvPr id="90115" name="Rectangle 3"/>
          <p:cNvSpPr>
            <a:spLocks noGrp="1" noChangeArrowheads="1"/>
          </p:cNvSpPr>
          <p:nvPr>
            <p:ph idx="1"/>
          </p:nvPr>
        </p:nvSpPr>
        <p:spPr/>
        <p:txBody>
          <a:bodyPr/>
          <a:lstStyle/>
          <a:p>
            <a:r>
              <a:rPr lang="en-US" smtClean="0"/>
              <a:t>Each value in TankMaster can have several different status messages</a:t>
            </a:r>
          </a:p>
        </p:txBody>
      </p:sp>
      <p:pic>
        <p:nvPicPr>
          <p:cNvPr id="10" name="Picture 4"/>
          <p:cNvPicPr>
            <a:picLocks noChangeAspect="1" noChangeArrowheads="1"/>
          </p:cNvPicPr>
          <p:nvPr/>
        </p:nvPicPr>
        <p:blipFill>
          <a:blip r:embed="rId2" cstate="print"/>
          <a:srcRect/>
          <a:stretch>
            <a:fillRect/>
          </a:stretch>
        </p:blipFill>
        <p:spPr bwMode="auto">
          <a:xfrm>
            <a:off x="1979712" y="2132856"/>
            <a:ext cx="5056410" cy="4405509"/>
          </a:xfrm>
          <a:prstGeom prst="rect">
            <a:avLst/>
          </a:prstGeom>
          <a:noFill/>
          <a:ln w="9525">
            <a:noFill/>
            <a:miter lim="800000"/>
            <a:headEnd/>
            <a:tailEnd/>
          </a:ln>
        </p:spPr>
      </p:pic>
      <p:sp>
        <p:nvSpPr>
          <p:cNvPr id="11" name="Oval 5"/>
          <p:cNvSpPr>
            <a:spLocks noChangeArrowheads="1"/>
          </p:cNvSpPr>
          <p:nvPr/>
        </p:nvSpPr>
        <p:spPr bwMode="auto">
          <a:xfrm>
            <a:off x="3491880" y="2359794"/>
            <a:ext cx="683125" cy="3589486"/>
          </a:xfrm>
          <a:prstGeom prst="ellipse">
            <a:avLst/>
          </a:prstGeom>
          <a:noFill/>
          <a:ln w="95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dirty="0" smtClean="0"/>
              <a:t>Value status</a:t>
            </a:r>
          </a:p>
        </p:txBody>
      </p:sp>
      <p:sp>
        <p:nvSpPr>
          <p:cNvPr id="91139" name="Rectangle 3"/>
          <p:cNvSpPr>
            <a:spLocks noGrp="1" noChangeArrowheads="1"/>
          </p:cNvSpPr>
          <p:nvPr>
            <p:ph idx="1"/>
          </p:nvPr>
        </p:nvSpPr>
        <p:spPr/>
        <p:txBody>
          <a:bodyPr/>
          <a:lstStyle/>
          <a:p>
            <a:r>
              <a:rPr lang="en-US" sz="1800" dirty="0" smtClean="0"/>
              <a:t>Alarm messages</a:t>
            </a:r>
          </a:p>
          <a:p>
            <a:pPr lvl="1"/>
            <a:r>
              <a:rPr lang="en-US" sz="1600" dirty="0" smtClean="0"/>
              <a:t>Low		Value has reached the Low alarm limit</a:t>
            </a:r>
          </a:p>
          <a:p>
            <a:pPr lvl="1"/>
            <a:r>
              <a:rPr lang="en-US" sz="1600" dirty="0" smtClean="0"/>
              <a:t>High		Value has reached the High alarm limit</a:t>
            </a:r>
          </a:p>
          <a:p>
            <a:pPr lvl="1"/>
            <a:r>
              <a:rPr lang="en-US" sz="1600" dirty="0" err="1" smtClean="0"/>
              <a:t>LeakLo</a:t>
            </a:r>
            <a:r>
              <a:rPr lang="en-US" sz="1600" dirty="0" smtClean="0"/>
              <a:t>		Value has reached the </a:t>
            </a:r>
            <a:r>
              <a:rPr lang="en-US" sz="1600" dirty="0" err="1" smtClean="0"/>
              <a:t>LeakLo</a:t>
            </a:r>
            <a:r>
              <a:rPr lang="en-US" sz="1600" dirty="0" smtClean="0"/>
              <a:t> alarm limit</a:t>
            </a:r>
          </a:p>
          <a:p>
            <a:pPr lvl="1"/>
            <a:r>
              <a:rPr lang="en-US" sz="1600" dirty="0" err="1" smtClean="0"/>
              <a:t>LeakHi</a:t>
            </a:r>
            <a:r>
              <a:rPr lang="en-US" sz="1600" dirty="0" smtClean="0"/>
              <a:t>		Value has reached the </a:t>
            </a:r>
            <a:r>
              <a:rPr lang="en-US" sz="1600" dirty="0" err="1" smtClean="0"/>
              <a:t>LeakHi</a:t>
            </a:r>
            <a:r>
              <a:rPr lang="en-US" sz="1600" dirty="0" smtClean="0"/>
              <a:t> alarm limit</a:t>
            </a:r>
          </a:p>
          <a:p>
            <a:pPr lvl="1"/>
            <a:r>
              <a:rPr lang="en-US" sz="1600" dirty="0" err="1" smtClean="0"/>
              <a:t>LoLo</a:t>
            </a:r>
            <a:r>
              <a:rPr lang="en-US" sz="1600" dirty="0" smtClean="0"/>
              <a:t>		Value has reached the </a:t>
            </a:r>
            <a:r>
              <a:rPr lang="en-US" sz="1600" dirty="0" err="1" smtClean="0"/>
              <a:t>LoLo</a:t>
            </a:r>
            <a:r>
              <a:rPr lang="en-US" sz="1600" dirty="0" smtClean="0"/>
              <a:t> alarm limit</a:t>
            </a:r>
          </a:p>
          <a:p>
            <a:pPr lvl="1"/>
            <a:r>
              <a:rPr lang="en-US" sz="1600" dirty="0" err="1" smtClean="0"/>
              <a:t>HiHi</a:t>
            </a:r>
            <a:r>
              <a:rPr lang="en-US" sz="1600" dirty="0" smtClean="0"/>
              <a:t>		Value has reached the </a:t>
            </a:r>
            <a:r>
              <a:rPr lang="en-US" sz="1600" dirty="0" err="1" smtClean="0"/>
              <a:t>HiHi</a:t>
            </a:r>
            <a:r>
              <a:rPr lang="en-US" sz="1600" dirty="0" smtClean="0"/>
              <a:t> alarm limit</a:t>
            </a:r>
          </a:p>
          <a:p>
            <a:pPr lvl="1"/>
            <a:r>
              <a:rPr lang="en-US" sz="1600" dirty="0" err="1" smtClean="0"/>
              <a:t>Discon</a:t>
            </a:r>
            <a:r>
              <a:rPr lang="en-US" sz="1600" dirty="0" smtClean="0"/>
              <a:t>		Alarm is manually disconnected from the alarm handling</a:t>
            </a:r>
          </a:p>
          <a:p>
            <a:r>
              <a:rPr lang="en-US" sz="1800" dirty="0" smtClean="0"/>
              <a:t>Error messages</a:t>
            </a:r>
          </a:p>
          <a:p>
            <a:pPr lvl="1"/>
            <a:r>
              <a:rPr lang="en-US" sz="1600" dirty="0" err="1" smtClean="0"/>
              <a:t>IniBlock</a:t>
            </a:r>
            <a:r>
              <a:rPr lang="en-US" sz="1600" dirty="0" smtClean="0"/>
              <a:t>		Tag not initialized, other necessary tags are missing</a:t>
            </a:r>
          </a:p>
          <a:p>
            <a:pPr lvl="1"/>
            <a:r>
              <a:rPr lang="en-US" sz="1600" dirty="0" smtClean="0"/>
              <a:t>Blocked		Sensor not used, e.g. excluded from avg.. temp. cal.</a:t>
            </a:r>
          </a:p>
          <a:p>
            <a:pPr lvl="1"/>
            <a:r>
              <a:rPr lang="en-US" sz="1600" dirty="0" err="1" smtClean="0"/>
              <a:t>InvalidValue</a:t>
            </a:r>
            <a:r>
              <a:rPr lang="en-US" sz="1600" dirty="0" smtClean="0"/>
              <a:t>	Other necessary tags are invalid (only calculated tags)</a:t>
            </a:r>
          </a:p>
          <a:p>
            <a:pPr lvl="1"/>
            <a:r>
              <a:rPr lang="en-US" sz="1600" dirty="0" smtClean="0"/>
              <a:t>Error		Device Sensor Error (only non-calculated tags)</a:t>
            </a:r>
          </a:p>
          <a:p>
            <a:pPr lvl="1"/>
            <a:r>
              <a:rPr lang="en-US" sz="1600" dirty="0" err="1" smtClean="0"/>
              <a:t>CFail</a:t>
            </a:r>
            <a:r>
              <a:rPr lang="en-US" sz="1600" dirty="0" smtClean="0"/>
              <a:t>		Device Communication Failure</a:t>
            </a:r>
          </a:p>
          <a:p>
            <a:pPr lvl="1"/>
            <a:r>
              <a:rPr lang="en-US" sz="1600" dirty="0" err="1" smtClean="0"/>
              <a:t>OutOfService</a:t>
            </a:r>
            <a:r>
              <a:rPr lang="en-US" sz="1600" dirty="0" smtClean="0"/>
              <a:t>	Tag is not scanned by Tank Server</a:t>
            </a:r>
          </a:p>
          <a:p>
            <a:pPr lvl="1"/>
            <a:r>
              <a:rPr lang="en-US" sz="1600" dirty="0" err="1" smtClean="0"/>
              <a:t>NoSource</a:t>
            </a:r>
            <a:r>
              <a:rPr lang="en-US" sz="1600" dirty="0" smtClean="0"/>
              <a:t>		No sensor is connected to tag</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smtClean="0"/>
              <a:t>Upgrade of TankMaster</a:t>
            </a:r>
          </a:p>
        </p:txBody>
      </p:sp>
      <p:sp>
        <p:nvSpPr>
          <p:cNvPr id="92163" name="Rectangle 3"/>
          <p:cNvSpPr>
            <a:spLocks noGrp="1" noChangeArrowheads="1"/>
          </p:cNvSpPr>
          <p:nvPr>
            <p:ph idx="1"/>
          </p:nvPr>
        </p:nvSpPr>
        <p:spPr/>
        <p:txBody>
          <a:bodyPr/>
          <a:lstStyle/>
          <a:p>
            <a:r>
              <a:rPr lang="en-US" sz="1800" dirty="0" smtClean="0"/>
              <a:t>Why upgrade?</a:t>
            </a:r>
          </a:p>
          <a:p>
            <a:pPr lvl="1"/>
            <a:r>
              <a:rPr lang="en-US" sz="1600" dirty="0" smtClean="0"/>
              <a:t>New functions or bug fixes available</a:t>
            </a:r>
          </a:p>
          <a:p>
            <a:pPr lvl="1"/>
            <a:r>
              <a:rPr lang="en-US" sz="1600" dirty="0" smtClean="0"/>
              <a:t>Do not upgrade if not necessary!</a:t>
            </a:r>
          </a:p>
          <a:p>
            <a:pPr lvl="1"/>
            <a:r>
              <a:rPr lang="en-US" sz="1600" dirty="0" smtClean="0"/>
              <a:t>Note that minimum requirement of PC is normally increased with newer Tank Master versions</a:t>
            </a:r>
          </a:p>
          <a:p>
            <a:r>
              <a:rPr lang="en-US" sz="1800" dirty="0" smtClean="0"/>
              <a:t>Upgrading</a:t>
            </a:r>
          </a:p>
          <a:p>
            <a:pPr lvl="1"/>
            <a:r>
              <a:rPr lang="en-US" sz="1600" dirty="0" smtClean="0"/>
              <a:t>Always make a backup before starting the upgrade procedure</a:t>
            </a:r>
            <a:br>
              <a:rPr lang="en-US" sz="1600" dirty="0" smtClean="0"/>
            </a:br>
            <a:r>
              <a:rPr lang="en-US" sz="1600" dirty="0" smtClean="0"/>
              <a:t>(use Administrator window)</a:t>
            </a:r>
          </a:p>
          <a:p>
            <a:pPr lvl="1"/>
            <a:r>
              <a:rPr lang="en-US" sz="1600" dirty="0" smtClean="0"/>
              <a:t>Insert CD with new version and run installation wizard</a:t>
            </a:r>
          </a:p>
          <a:p>
            <a:pPr lvl="1"/>
            <a:r>
              <a:rPr lang="en-US" sz="1600" dirty="0" smtClean="0"/>
              <a:t>After installation procedure – Reboot PC</a:t>
            </a:r>
          </a:p>
          <a:p>
            <a:pPr lvl="2"/>
            <a:r>
              <a:rPr lang="en-US" sz="1400" dirty="0" smtClean="0"/>
              <a:t>Database will remain</a:t>
            </a:r>
            <a:endParaRPr lang="en-US" sz="1800" dirty="0" smtClean="0"/>
          </a:p>
          <a:p>
            <a:r>
              <a:rPr lang="en-US" sz="1800" dirty="0" smtClean="0"/>
              <a:t>Downgrade </a:t>
            </a:r>
          </a:p>
          <a:p>
            <a:pPr lvl="1"/>
            <a:r>
              <a:rPr lang="en-US" sz="1600" dirty="0" smtClean="0"/>
              <a:t>Uninstall TankMaster</a:t>
            </a:r>
          </a:p>
          <a:p>
            <a:pPr lvl="1"/>
            <a:r>
              <a:rPr lang="en-US" sz="1600" dirty="0" smtClean="0"/>
              <a:t>Delete complete Saab folder</a:t>
            </a:r>
          </a:p>
          <a:p>
            <a:pPr lvl="1"/>
            <a:r>
              <a:rPr lang="en-US" sz="1600" dirty="0" smtClean="0"/>
              <a:t>Might not be possible to restore backup if it is taken from a newer TankMaster version</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en-US" smtClean="0"/>
              <a:t>Backup/restore of TankMaster</a:t>
            </a:r>
          </a:p>
        </p:txBody>
      </p:sp>
      <p:sp>
        <p:nvSpPr>
          <p:cNvPr id="93187" name="Rectangle 3"/>
          <p:cNvSpPr>
            <a:spLocks noGrp="1" noChangeArrowheads="1"/>
          </p:cNvSpPr>
          <p:nvPr>
            <p:ph idx="1"/>
          </p:nvPr>
        </p:nvSpPr>
        <p:spPr/>
        <p:txBody>
          <a:bodyPr/>
          <a:lstStyle/>
          <a:p>
            <a:r>
              <a:rPr lang="en-US" sz="1800" dirty="0" smtClean="0"/>
              <a:t>Automatic Backup</a:t>
            </a:r>
          </a:p>
          <a:p>
            <a:pPr lvl="1"/>
            <a:r>
              <a:rPr lang="en-US" sz="1600" dirty="0" smtClean="0"/>
              <a:t>Use </a:t>
            </a:r>
            <a:r>
              <a:rPr lang="en-US" sz="1600" dirty="0" err="1" smtClean="0"/>
              <a:t>StmAdministrator</a:t>
            </a:r>
            <a:r>
              <a:rPr lang="en-US" sz="1600" dirty="0" smtClean="0"/>
              <a:t> tool</a:t>
            </a:r>
          </a:p>
          <a:p>
            <a:r>
              <a:rPr lang="en-US" sz="1800" dirty="0" smtClean="0"/>
              <a:t>Manual backup</a:t>
            </a:r>
          </a:p>
          <a:p>
            <a:pPr lvl="1"/>
            <a:r>
              <a:rPr lang="en-US" sz="1600" dirty="0" smtClean="0"/>
              <a:t>Copy following folders in the Saab directory</a:t>
            </a:r>
          </a:p>
          <a:p>
            <a:pPr lvl="2"/>
            <a:r>
              <a:rPr lang="en-US" sz="1400" dirty="0" smtClean="0"/>
              <a:t>OPI / Data	Server / Data	Setup / Data</a:t>
            </a:r>
          </a:p>
          <a:p>
            <a:pPr lvl="1"/>
            <a:r>
              <a:rPr lang="en-US" sz="1600" dirty="0" smtClean="0"/>
              <a:t>With the files in those folders it possible to re-create the system at any time and on any PC</a:t>
            </a:r>
          </a:p>
          <a:p>
            <a:r>
              <a:rPr lang="en-US" sz="1800" dirty="0" smtClean="0"/>
              <a:t>Automatic restore</a:t>
            </a:r>
          </a:p>
          <a:p>
            <a:pPr lvl="1"/>
            <a:r>
              <a:rPr lang="en-US" sz="1600" dirty="0" smtClean="0"/>
              <a:t>Use the restore wizard in </a:t>
            </a:r>
            <a:r>
              <a:rPr lang="en-US" sz="1600" dirty="0" err="1" smtClean="0"/>
              <a:t>StmAdministrator</a:t>
            </a:r>
            <a:endParaRPr lang="en-US" sz="1600" dirty="0" smtClean="0"/>
          </a:p>
          <a:p>
            <a:pPr lvl="1"/>
            <a:r>
              <a:rPr lang="en-US" sz="1600" dirty="0" smtClean="0"/>
              <a:t>Note! </a:t>
            </a:r>
            <a:br>
              <a:rPr lang="en-US" sz="1600" dirty="0" smtClean="0"/>
            </a:br>
            <a:r>
              <a:rPr lang="en-US" sz="1600" dirty="0" smtClean="0"/>
              <a:t>Do not restore windows register if backup is taken from another computer</a:t>
            </a:r>
          </a:p>
          <a:p>
            <a:r>
              <a:rPr lang="en-US" sz="1800" dirty="0" smtClean="0"/>
              <a:t>Manual restore,</a:t>
            </a:r>
          </a:p>
          <a:p>
            <a:pPr lvl="1"/>
            <a:r>
              <a:rPr lang="en-US" sz="1600" dirty="0" smtClean="0"/>
              <a:t>Copy following folders in the Saab directory</a:t>
            </a:r>
          </a:p>
          <a:p>
            <a:pPr lvl="2"/>
            <a:r>
              <a:rPr lang="en-US" sz="1400" dirty="0" smtClean="0"/>
              <a:t>OPI / Data	Server / Data	Setup / Data</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smtClean="0"/>
              <a:t>Backup/restore of TankMaster</a:t>
            </a:r>
          </a:p>
        </p:txBody>
      </p:sp>
      <p:sp>
        <p:nvSpPr>
          <p:cNvPr id="8" name="Content Placeholder 7"/>
          <p:cNvSpPr>
            <a:spLocks noGrp="1"/>
          </p:cNvSpPr>
          <p:nvPr>
            <p:ph sz="half" idx="1"/>
          </p:nvPr>
        </p:nvSpPr>
        <p:spPr/>
        <p:txBody>
          <a:bodyPr/>
          <a:lstStyle/>
          <a:p>
            <a:r>
              <a:rPr lang="sv-SE" sz="2000" dirty="0" smtClean="0"/>
              <a:t>Backup of Tank Master is done from administrator progam</a:t>
            </a:r>
          </a:p>
          <a:p>
            <a:r>
              <a:rPr lang="sv-SE" sz="2000" dirty="0" smtClean="0"/>
              <a:t>Important to do after finished installation of Tank Master</a:t>
            </a:r>
          </a:p>
          <a:p>
            <a:r>
              <a:rPr lang="sv-SE" sz="2000" dirty="0" smtClean="0"/>
              <a:t>Should be done	when changes has been done in the system</a:t>
            </a:r>
          </a:p>
          <a:p>
            <a:r>
              <a:rPr lang="sv-SE" sz="2000" dirty="0" smtClean="0"/>
              <a:t>Note</a:t>
            </a:r>
            <a:br>
              <a:rPr lang="sv-SE" sz="2000" dirty="0" smtClean="0"/>
            </a:br>
            <a:r>
              <a:rPr lang="sv-SE" sz="2000" dirty="0" smtClean="0"/>
              <a:t>Configuration in gauges will not be included in backup. This has to be done by saving holding registers to a file</a:t>
            </a:r>
            <a:br>
              <a:rPr lang="sv-SE" sz="2000" dirty="0" smtClean="0"/>
            </a:br>
            <a:r>
              <a:rPr lang="sv-SE" sz="2000" dirty="0" smtClean="0"/>
              <a:t/>
            </a:r>
            <a:br>
              <a:rPr lang="sv-SE" sz="2000" dirty="0" smtClean="0"/>
            </a:br>
            <a:r>
              <a:rPr lang="sv-SE" sz="2000" dirty="0" smtClean="0"/>
              <a:t>WinSetup Manual 15.2</a:t>
            </a:r>
            <a:endParaRPr lang="en-US" sz="2000" dirty="0" smtClean="0"/>
          </a:p>
          <a:p>
            <a:endParaRPr lang="sv-SE" sz="2000" dirty="0"/>
          </a:p>
        </p:txBody>
      </p:sp>
      <p:pic>
        <p:nvPicPr>
          <p:cNvPr id="15" name="Picture 6"/>
          <p:cNvPicPr>
            <a:picLocks noGrp="1" noChangeAspect="1" noChangeArrowheads="1"/>
          </p:cNvPicPr>
          <p:nvPr>
            <p:ph sz="half" idx="2"/>
          </p:nvPr>
        </p:nvPicPr>
        <p:blipFill>
          <a:blip r:embed="rId2" cstate="print"/>
          <a:stretch>
            <a:fillRect/>
          </a:stretch>
        </p:blipFill>
        <p:spPr bwMode="auto">
          <a:xfrm>
            <a:off x="5129429" y="1445928"/>
            <a:ext cx="3476191" cy="406774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smtClean="0"/>
              <a:t>Measuring problems</a:t>
            </a:r>
          </a:p>
        </p:txBody>
      </p:sp>
      <p:sp>
        <p:nvSpPr>
          <p:cNvPr id="34819" name="Rectangle 3"/>
          <p:cNvSpPr>
            <a:spLocks noGrp="1" noChangeArrowheads="1"/>
          </p:cNvSpPr>
          <p:nvPr>
            <p:ph idx="1"/>
          </p:nvPr>
        </p:nvSpPr>
        <p:spPr/>
        <p:txBody>
          <a:bodyPr/>
          <a:lstStyle/>
          <a:p>
            <a:r>
              <a:rPr lang="en-US" sz="2400" dirty="0" smtClean="0"/>
              <a:t>Disturbing </a:t>
            </a:r>
            <a:r>
              <a:rPr lang="en-US" sz="2400" dirty="0" smtClean="0"/>
              <a:t>echoes most common problem!</a:t>
            </a:r>
          </a:p>
          <a:p>
            <a:r>
              <a:rPr lang="en-US" sz="2400" dirty="0" smtClean="0"/>
              <a:t>Normally caused by a wrong mechanical installation.</a:t>
            </a:r>
          </a:p>
          <a:p>
            <a:r>
              <a:rPr lang="en-US" sz="2400" dirty="0" smtClean="0"/>
              <a:t>Could make gauge</a:t>
            </a:r>
          </a:p>
          <a:p>
            <a:pPr lvl="1"/>
            <a:r>
              <a:rPr lang="en-US" sz="2000" dirty="0" smtClean="0"/>
              <a:t>Show wrong level</a:t>
            </a:r>
          </a:p>
          <a:p>
            <a:pPr lvl="1"/>
            <a:r>
              <a:rPr lang="en-US" sz="2000" dirty="0" smtClean="0"/>
              <a:t>Give inaccurate reading</a:t>
            </a:r>
          </a:p>
          <a:p>
            <a:pPr lvl="1"/>
            <a:r>
              <a:rPr lang="en-US" sz="2000" dirty="0" smtClean="0"/>
              <a:t>Loose track of surface echo during filling/emptying</a:t>
            </a:r>
          </a:p>
          <a:p>
            <a:r>
              <a:rPr lang="en-US" sz="2400" dirty="0" smtClean="0"/>
              <a:t>Typical faults</a:t>
            </a:r>
          </a:p>
          <a:p>
            <a:pPr lvl="1"/>
            <a:r>
              <a:rPr lang="en-US" sz="2000" dirty="0" smtClean="0"/>
              <a:t>To narrow or high nozzle</a:t>
            </a:r>
          </a:p>
          <a:p>
            <a:pPr lvl="1"/>
            <a:r>
              <a:rPr lang="en-US" sz="2000" dirty="0" smtClean="0"/>
              <a:t>Internal obstacles below gauge in tank</a:t>
            </a:r>
          </a:p>
          <a:p>
            <a:pPr lvl="1"/>
            <a:r>
              <a:rPr lang="en-US" sz="2000" dirty="0" smtClean="0"/>
              <a:t>Strong bottom echo, no deflection plate at end of still pipe</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smtClean="0"/>
              <a:t>Backup/restore of TankMaster</a:t>
            </a:r>
          </a:p>
        </p:txBody>
      </p:sp>
      <p:sp>
        <p:nvSpPr>
          <p:cNvPr id="8" name="Content Placeholder 7"/>
          <p:cNvSpPr>
            <a:spLocks noGrp="1"/>
          </p:cNvSpPr>
          <p:nvPr>
            <p:ph sz="half" idx="1"/>
          </p:nvPr>
        </p:nvSpPr>
        <p:spPr/>
        <p:txBody>
          <a:bodyPr/>
          <a:lstStyle/>
          <a:p>
            <a:r>
              <a:rPr lang="sv-SE" sz="1800" dirty="0" smtClean="0"/>
              <a:t> Tank Server</a:t>
            </a:r>
          </a:p>
          <a:p>
            <a:pPr lvl="1"/>
            <a:r>
              <a:rPr lang="sv-SE" sz="1600" dirty="0" smtClean="0"/>
              <a:t> Installed devices, tanks, strapping </a:t>
            </a:r>
            <a:br>
              <a:rPr lang="sv-SE" sz="1600" dirty="0" smtClean="0"/>
            </a:br>
            <a:r>
              <a:rPr lang="sv-SE" sz="1600" dirty="0" smtClean="0"/>
              <a:t>    tables etc.</a:t>
            </a:r>
          </a:p>
          <a:p>
            <a:r>
              <a:rPr lang="sv-SE" sz="1800" dirty="0" smtClean="0"/>
              <a:t> Historical data</a:t>
            </a:r>
          </a:p>
          <a:p>
            <a:pPr lvl="1"/>
            <a:r>
              <a:rPr lang="sv-SE" sz="1600" dirty="0" smtClean="0"/>
              <a:t> Sampled data</a:t>
            </a:r>
          </a:p>
          <a:p>
            <a:r>
              <a:rPr lang="sv-SE" sz="1800" dirty="0" smtClean="0"/>
              <a:t> WinOpi </a:t>
            </a:r>
          </a:p>
          <a:p>
            <a:pPr lvl="1"/>
            <a:r>
              <a:rPr lang="sv-SE" sz="1600" dirty="0" smtClean="0"/>
              <a:t> Custom views</a:t>
            </a:r>
          </a:p>
          <a:p>
            <a:pPr lvl="1"/>
            <a:r>
              <a:rPr lang="sv-SE" sz="1600" dirty="0" smtClean="0"/>
              <a:t> Product table</a:t>
            </a:r>
          </a:p>
          <a:p>
            <a:r>
              <a:rPr lang="sv-SE" sz="1800" dirty="0" smtClean="0"/>
              <a:t> WinSetup</a:t>
            </a:r>
          </a:p>
          <a:p>
            <a:pPr lvl="1"/>
            <a:r>
              <a:rPr lang="sv-SE" sz="1600" dirty="0" smtClean="0"/>
              <a:t> Protocol and port settings</a:t>
            </a:r>
          </a:p>
          <a:p>
            <a:r>
              <a:rPr lang="sv-SE" sz="1800" dirty="0" smtClean="0"/>
              <a:t> Register Key for Tank Master</a:t>
            </a:r>
          </a:p>
          <a:p>
            <a:pPr lvl="1"/>
            <a:r>
              <a:rPr lang="sv-SE" sz="1600" dirty="0" smtClean="0"/>
              <a:t>Windows register for TM installtion</a:t>
            </a:r>
          </a:p>
          <a:p>
            <a:pPr lvl="1"/>
            <a:endParaRPr lang="sv-SE" sz="1600" dirty="0" smtClean="0"/>
          </a:p>
          <a:p>
            <a:endParaRPr lang="sv-SE" sz="1800" dirty="0"/>
          </a:p>
        </p:txBody>
      </p:sp>
      <p:pic>
        <p:nvPicPr>
          <p:cNvPr id="14" name="Picture 6"/>
          <p:cNvPicPr>
            <a:picLocks noGrp="1" noChangeAspect="1" noChangeArrowheads="1"/>
          </p:cNvPicPr>
          <p:nvPr>
            <p:ph sz="half" idx="2"/>
          </p:nvPr>
        </p:nvPicPr>
        <p:blipFill>
          <a:blip r:embed="rId2" cstate="print"/>
          <a:stretch>
            <a:fillRect/>
          </a:stretch>
        </p:blipFill>
        <p:spPr>
          <a:xfrm>
            <a:off x="5129429" y="1445928"/>
            <a:ext cx="3476191" cy="4067743"/>
          </a:xfrm>
        </p:spPr>
      </p:pic>
    </p:spTree>
  </p:cSld>
  <p:clrMapOvr>
    <a:masterClrMapping/>
  </p:clrMapOvr>
  <p:transition>
    <p:split orient="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Content Placeholder 18"/>
          <p:cNvPicPr>
            <a:picLocks noGrp="1" noChangeAspect="1" noChangeArrowheads="1"/>
          </p:cNvPicPr>
          <p:nvPr>
            <p:ph sz="half" idx="2"/>
          </p:nvPr>
        </p:nvPicPr>
        <p:blipFill>
          <a:blip r:embed="rId2" cstate="print"/>
          <a:stretch>
            <a:fillRect/>
          </a:stretch>
        </p:blipFill>
        <p:spPr bwMode="auto">
          <a:xfrm>
            <a:off x="5129429" y="1445928"/>
            <a:ext cx="3476191" cy="4067743"/>
          </a:xfrm>
          <a:prstGeom prst="rect">
            <a:avLst/>
          </a:prstGeom>
          <a:noFill/>
          <a:ln w="9525">
            <a:noFill/>
            <a:miter lim="800000"/>
            <a:headEnd/>
            <a:tailEnd/>
          </a:ln>
        </p:spPr>
      </p:pic>
      <p:sp>
        <p:nvSpPr>
          <p:cNvPr id="573444" name="Rectangle 4"/>
          <p:cNvSpPr>
            <a:spLocks noGrp="1" noChangeArrowheads="1"/>
          </p:cNvSpPr>
          <p:nvPr>
            <p:ph type="title"/>
          </p:nvPr>
        </p:nvSpPr>
        <p:spPr/>
        <p:txBody>
          <a:bodyPr/>
          <a:lstStyle/>
          <a:p>
            <a:r>
              <a:rPr lang="en-US" dirty="0" smtClean="0"/>
              <a:t>Backup/restore of TankMaster</a:t>
            </a:r>
          </a:p>
        </p:txBody>
      </p:sp>
      <p:sp>
        <p:nvSpPr>
          <p:cNvPr id="10" name="Content Placeholder 9"/>
          <p:cNvSpPr>
            <a:spLocks noGrp="1"/>
          </p:cNvSpPr>
          <p:nvPr>
            <p:ph sz="half" idx="1"/>
          </p:nvPr>
        </p:nvSpPr>
        <p:spPr/>
        <p:txBody>
          <a:bodyPr/>
          <a:lstStyle/>
          <a:p>
            <a:r>
              <a:rPr lang="sv-SE" sz="2000" dirty="0" smtClean="0"/>
              <a:t>Make sure that Tank Master is running.</a:t>
            </a:r>
          </a:p>
          <a:p>
            <a:r>
              <a:rPr lang="sv-SE" sz="2000" dirty="0" smtClean="0"/>
              <a:t>Then specify a folder to make the backup in</a:t>
            </a:r>
          </a:p>
          <a:p>
            <a:endParaRPr lang="sv-SE" sz="2000" dirty="0" smtClean="0"/>
          </a:p>
          <a:p>
            <a:endParaRPr lang="sv-SE" sz="2000" dirty="0" smtClean="0"/>
          </a:p>
          <a:p>
            <a:endParaRPr lang="sv-SE" sz="2000" dirty="0" smtClean="0"/>
          </a:p>
          <a:p>
            <a:endParaRPr lang="sv-SE" sz="2000" dirty="0" smtClean="0"/>
          </a:p>
          <a:p>
            <a:pPr>
              <a:buNone/>
            </a:pPr>
            <a:endParaRPr lang="sv-SE" sz="2000" dirty="0" smtClean="0"/>
          </a:p>
          <a:p>
            <a:r>
              <a:rPr lang="sv-SE" sz="2000" dirty="0" smtClean="0"/>
              <a:t>A popup message will tell you when backup is done</a:t>
            </a:r>
          </a:p>
          <a:p>
            <a:r>
              <a:rPr lang="sv-SE" sz="2000" dirty="0" smtClean="0"/>
              <a:t> Easy to restore</a:t>
            </a:r>
          </a:p>
          <a:p>
            <a:endParaRPr lang="en-US" sz="2000" dirty="0" smtClean="0"/>
          </a:p>
          <a:p>
            <a:endParaRPr lang="sv-SE" sz="2000" dirty="0"/>
          </a:p>
        </p:txBody>
      </p:sp>
      <p:sp>
        <p:nvSpPr>
          <p:cNvPr id="96262" name="Line 7"/>
          <p:cNvSpPr>
            <a:spLocks noChangeShapeType="1"/>
          </p:cNvSpPr>
          <p:nvPr/>
        </p:nvSpPr>
        <p:spPr bwMode="auto">
          <a:xfrm flipV="1">
            <a:off x="4427985" y="3717031"/>
            <a:ext cx="2664296" cy="841623"/>
          </a:xfrm>
          <a:prstGeom prst="line">
            <a:avLst/>
          </a:prstGeom>
          <a:noFill/>
          <a:ln w="25400">
            <a:solidFill>
              <a:schemeClr val="tx1"/>
            </a:solidFill>
            <a:round/>
            <a:headEnd/>
            <a:tailEnd type="triangle" w="med" len="med"/>
          </a:ln>
        </p:spPr>
        <p:txBody>
          <a:bodyPr lIns="95271" tIns="47636" rIns="95271" bIns="47636"/>
          <a:lstStyle/>
          <a:p>
            <a:endParaRPr lang="sv-SE"/>
          </a:p>
        </p:txBody>
      </p:sp>
      <p:pic>
        <p:nvPicPr>
          <p:cNvPr id="18" name="Picture 3"/>
          <p:cNvPicPr>
            <a:picLocks noChangeAspect="1" noChangeArrowheads="1"/>
          </p:cNvPicPr>
          <p:nvPr/>
        </p:nvPicPr>
        <p:blipFill>
          <a:blip r:embed="rId3" cstate="print"/>
          <a:stretch>
            <a:fillRect/>
          </a:stretch>
        </p:blipFill>
        <p:spPr bwMode="auto">
          <a:xfrm>
            <a:off x="899592" y="2564904"/>
            <a:ext cx="2723810" cy="179047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r>
              <a:rPr lang="sv-SE" smtClean="0"/>
              <a:t>Backup/Restore of TankMaster</a:t>
            </a:r>
          </a:p>
        </p:txBody>
      </p:sp>
      <p:pic>
        <p:nvPicPr>
          <p:cNvPr id="97283" name="Picture 4"/>
          <p:cNvPicPr>
            <a:picLocks noGrp="1" noChangeAspect="1" noChangeArrowheads="1"/>
          </p:cNvPicPr>
          <p:nvPr>
            <p:ph idx="1"/>
          </p:nvPr>
        </p:nvPicPr>
        <p:blipFill>
          <a:blip r:embed="rId2" cstate="print"/>
          <a:stretch>
            <a:fillRect/>
          </a:stretch>
        </p:blipFill>
        <p:spPr>
          <a:xfrm>
            <a:off x="2357104" y="1593586"/>
            <a:ext cx="4772691" cy="3772427"/>
          </a:xfrm>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smtClean="0"/>
              <a:t>Backup/restore of TankMaster</a:t>
            </a:r>
          </a:p>
        </p:txBody>
      </p:sp>
      <p:pic>
        <p:nvPicPr>
          <p:cNvPr id="98307" name="Picture 6"/>
          <p:cNvPicPr>
            <a:picLocks noGrp="1" noChangeAspect="1" noChangeArrowheads="1"/>
          </p:cNvPicPr>
          <p:nvPr>
            <p:ph sz="half" idx="1"/>
          </p:nvPr>
        </p:nvPicPr>
        <p:blipFill>
          <a:blip r:embed="rId2" cstate="print"/>
          <a:stretch>
            <a:fillRect/>
          </a:stretch>
        </p:blipFill>
        <p:spPr>
          <a:xfrm>
            <a:off x="571500" y="1857453"/>
            <a:ext cx="4095750" cy="3244693"/>
          </a:xfrm>
        </p:spPr>
      </p:pic>
      <p:pic>
        <p:nvPicPr>
          <p:cNvPr id="574476" name="Picture 12"/>
          <p:cNvPicPr>
            <a:picLocks noGrp="1" noChangeAspect="1" noChangeArrowheads="1"/>
          </p:cNvPicPr>
          <p:nvPr>
            <p:ph sz="half" idx="2"/>
          </p:nvPr>
        </p:nvPicPr>
        <p:blipFill>
          <a:blip r:embed="rId3" cstate="print"/>
          <a:stretch>
            <a:fillRect/>
          </a:stretch>
        </p:blipFill>
        <p:spPr>
          <a:xfrm>
            <a:off x="4819650" y="1866692"/>
            <a:ext cx="4095750" cy="3226216"/>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smtClean="0"/>
              <a:t>Backup/restore of TankMaster</a:t>
            </a:r>
          </a:p>
        </p:txBody>
      </p:sp>
      <p:pic>
        <p:nvPicPr>
          <p:cNvPr id="575497" name="Picture 9"/>
          <p:cNvPicPr>
            <a:picLocks noGrp="1" noChangeAspect="1" noChangeArrowheads="1"/>
          </p:cNvPicPr>
          <p:nvPr>
            <p:ph sz="half" idx="1"/>
          </p:nvPr>
        </p:nvPicPr>
        <p:blipFill>
          <a:blip r:embed="rId2" cstate="print"/>
          <a:stretch>
            <a:fillRect/>
          </a:stretch>
        </p:blipFill>
        <p:spPr>
          <a:xfrm>
            <a:off x="571500" y="1869295"/>
            <a:ext cx="4095750" cy="3221009"/>
          </a:xfrm>
        </p:spPr>
      </p:pic>
      <p:pic>
        <p:nvPicPr>
          <p:cNvPr id="99331" name="Picture 6"/>
          <p:cNvPicPr>
            <a:picLocks noGrp="1" noChangeAspect="1" noChangeArrowheads="1"/>
          </p:cNvPicPr>
          <p:nvPr>
            <p:ph sz="half" idx="2"/>
          </p:nvPr>
        </p:nvPicPr>
        <p:blipFill>
          <a:blip r:embed="rId3" cstate="print"/>
          <a:stretch>
            <a:fillRect/>
          </a:stretch>
        </p:blipFill>
        <p:spPr>
          <a:xfrm>
            <a:off x="4819650" y="1873808"/>
            <a:ext cx="4095750" cy="3211984"/>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p:txBody>
          <a:bodyPr/>
          <a:lstStyle/>
          <a:p>
            <a:r>
              <a:rPr lang="en-US" smtClean="0"/>
              <a:t>Backup/restore of TankMaster</a:t>
            </a:r>
          </a:p>
        </p:txBody>
      </p:sp>
      <p:pic>
        <p:nvPicPr>
          <p:cNvPr id="100356" name="Picture 8"/>
          <p:cNvPicPr>
            <a:picLocks noGrp="1" noChangeAspect="1" noChangeArrowheads="1"/>
          </p:cNvPicPr>
          <p:nvPr>
            <p:ph sz="half" idx="1"/>
          </p:nvPr>
        </p:nvPicPr>
        <p:blipFill>
          <a:blip r:embed="rId2" cstate="print"/>
          <a:stretch>
            <a:fillRect/>
          </a:stretch>
        </p:blipFill>
        <p:spPr>
          <a:xfrm>
            <a:off x="1100327" y="2917895"/>
            <a:ext cx="3038095" cy="1123810"/>
          </a:xfrm>
        </p:spPr>
      </p:pic>
      <p:pic>
        <p:nvPicPr>
          <p:cNvPr id="100354" name="Picture 10"/>
          <p:cNvPicPr>
            <a:picLocks noGrp="1" noChangeAspect="1" noChangeArrowheads="1"/>
          </p:cNvPicPr>
          <p:nvPr>
            <p:ph sz="half" idx="2"/>
          </p:nvPr>
        </p:nvPicPr>
        <p:blipFill>
          <a:blip r:embed="rId3" cstate="print"/>
          <a:stretch>
            <a:fillRect/>
          </a:stretch>
        </p:blipFill>
        <p:spPr>
          <a:xfrm>
            <a:off x="4819650" y="1867556"/>
            <a:ext cx="4095750" cy="3224487"/>
          </a:xfrm>
        </p:spPr>
      </p:pic>
      <p:pic>
        <p:nvPicPr>
          <p:cNvPr id="576531" name="Picture 19"/>
          <p:cNvPicPr>
            <a:picLocks noGrp="1" noChangeAspect="1" noChangeArrowheads="1"/>
          </p:cNvPicPr>
          <p:nvPr>
            <p:ph sz="quarter" idx="4294967295"/>
          </p:nvPr>
        </p:nvPicPr>
        <p:blipFill>
          <a:blip r:embed="rId4" cstate="print"/>
          <a:srcRect/>
          <a:stretch>
            <a:fillRect/>
          </a:stretch>
        </p:blipFill>
        <p:spPr>
          <a:xfrm>
            <a:off x="1835696" y="1340768"/>
            <a:ext cx="5173662" cy="4064000"/>
          </a:xfrm>
          <a:noFill/>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smtClean="0"/>
              <a:t>Backup/restore of TankMaster</a:t>
            </a:r>
            <a:endParaRPr lang="en-US" dirty="0" smtClean="0"/>
          </a:p>
        </p:txBody>
      </p:sp>
      <p:sp>
        <p:nvSpPr>
          <p:cNvPr id="12" name="Content Placeholder 11"/>
          <p:cNvSpPr>
            <a:spLocks noGrp="1"/>
          </p:cNvSpPr>
          <p:nvPr>
            <p:ph idx="1"/>
          </p:nvPr>
        </p:nvSpPr>
        <p:spPr>
          <a:xfrm>
            <a:off x="571500" y="1206500"/>
            <a:ext cx="8464996" cy="4546600"/>
          </a:xfrm>
        </p:spPr>
        <p:txBody>
          <a:bodyPr/>
          <a:lstStyle/>
          <a:p>
            <a:r>
              <a:rPr lang="sv-SE" sz="2000" dirty="0" smtClean="0"/>
              <a:t>Folders that need to be copied</a:t>
            </a:r>
          </a:p>
          <a:p>
            <a:r>
              <a:rPr lang="sv-SE" sz="2000" dirty="0" smtClean="0"/>
              <a:t>..\server\data</a:t>
            </a:r>
          </a:p>
          <a:p>
            <a:r>
              <a:rPr lang="sv-SE" sz="2000" dirty="0" smtClean="0"/>
              <a:t>..\opi\data</a:t>
            </a:r>
          </a:p>
          <a:p>
            <a:r>
              <a:rPr lang="sv-SE" sz="2000" dirty="0" smtClean="0"/>
              <a:t>..\setup\data</a:t>
            </a:r>
          </a:p>
          <a:p>
            <a:endParaRPr lang="sv-SE" sz="2000" dirty="0" smtClean="0"/>
          </a:p>
          <a:p>
            <a:r>
              <a:rPr lang="sv-SE" sz="2000" dirty="0" smtClean="0"/>
              <a:t>To restore a backup</a:t>
            </a:r>
          </a:p>
          <a:p>
            <a:r>
              <a:rPr lang="sv-SE" sz="2000" dirty="0" smtClean="0"/>
              <a:t>Make sure that Tank Master is NOT running</a:t>
            </a:r>
          </a:p>
          <a:p>
            <a:r>
              <a:rPr lang="sv-SE" sz="2000" dirty="0" smtClean="0"/>
              <a:t>Copy data in backup folder into correct folder in Tank Master installation directory.</a:t>
            </a:r>
          </a:p>
          <a:p>
            <a:r>
              <a:rPr lang="sv-SE" sz="2000" dirty="0" smtClean="0"/>
              <a:t>..\backup\server\data				..\rosemount\server\data</a:t>
            </a:r>
          </a:p>
          <a:p>
            <a:r>
              <a:rPr lang="sv-SE" sz="2000" dirty="0" smtClean="0"/>
              <a:t>..\backup\opi\data				..\rosemount\opi\data</a:t>
            </a:r>
          </a:p>
          <a:p>
            <a:r>
              <a:rPr lang="sv-SE" sz="2000" dirty="0" smtClean="0"/>
              <a:t>..\backup\setup\data				..\rosemount\setup\data</a:t>
            </a:r>
          </a:p>
          <a:p>
            <a:r>
              <a:rPr lang="sv-SE" sz="2000" dirty="0" smtClean="0"/>
              <a:t>Start Tank Master</a:t>
            </a:r>
            <a:endParaRPr lang="sv-SE" sz="2000" dirty="0"/>
          </a:p>
        </p:txBody>
      </p:sp>
      <p:sp>
        <p:nvSpPr>
          <p:cNvPr id="101380" name="Line 4"/>
          <p:cNvSpPr>
            <a:spLocks noChangeShapeType="1"/>
          </p:cNvSpPr>
          <p:nvPr/>
        </p:nvSpPr>
        <p:spPr bwMode="auto">
          <a:xfrm>
            <a:off x="3901107" y="4725144"/>
            <a:ext cx="1751013" cy="0"/>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101381" name="Line 5"/>
          <p:cNvSpPr>
            <a:spLocks noChangeShapeType="1"/>
          </p:cNvSpPr>
          <p:nvPr/>
        </p:nvSpPr>
        <p:spPr bwMode="auto">
          <a:xfrm>
            <a:off x="3901107" y="5085184"/>
            <a:ext cx="1751013" cy="0"/>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101382" name="Line 6"/>
          <p:cNvSpPr>
            <a:spLocks noChangeShapeType="1"/>
          </p:cNvSpPr>
          <p:nvPr/>
        </p:nvSpPr>
        <p:spPr bwMode="auto">
          <a:xfrm>
            <a:off x="3901107" y="5445224"/>
            <a:ext cx="1751013" cy="0"/>
          </a:xfrm>
          <a:prstGeom prst="line">
            <a:avLst/>
          </a:prstGeom>
          <a:noFill/>
          <a:ln w="25400">
            <a:solidFill>
              <a:schemeClr val="tx1"/>
            </a:solidFill>
            <a:round/>
            <a:headEnd/>
            <a:tailEnd type="triangle" w="med" len="med"/>
          </a:ln>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6475040" cy="1651000"/>
          </a:xfrm>
        </p:spPr>
        <p:txBody>
          <a:bodyPr/>
          <a:lstStyle/>
          <a:p>
            <a:r>
              <a:rPr lang="en-US" dirty="0" smtClean="0"/>
              <a:t>Service tools, Hardware, Software &amp; Documentation</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smtClean="0"/>
              <a:t>Service hardware </a:t>
            </a:r>
          </a:p>
        </p:txBody>
      </p:sp>
      <p:sp>
        <p:nvSpPr>
          <p:cNvPr id="103427" name="Rectangle 3"/>
          <p:cNvSpPr>
            <a:spLocks noGrp="1" noChangeArrowheads="1"/>
          </p:cNvSpPr>
          <p:nvPr>
            <p:ph idx="1"/>
          </p:nvPr>
        </p:nvSpPr>
        <p:spPr/>
        <p:txBody>
          <a:bodyPr/>
          <a:lstStyle/>
          <a:p>
            <a:r>
              <a:rPr lang="en-US" sz="2000" dirty="0" smtClean="0"/>
              <a:t>Common tools such as screwdrivers, </a:t>
            </a:r>
            <a:r>
              <a:rPr lang="en-US" sz="2000" dirty="0" err="1" smtClean="0"/>
              <a:t>torx</a:t>
            </a:r>
            <a:r>
              <a:rPr lang="en-US" sz="2000" dirty="0" smtClean="0"/>
              <a:t> &amp; Allen keys, pliers.</a:t>
            </a:r>
          </a:p>
          <a:p>
            <a:pPr lvl="1"/>
            <a:r>
              <a:rPr lang="en-US" sz="1800" dirty="0" smtClean="0"/>
              <a:t>Get our ‘Service Toolkit’ and you are safe!</a:t>
            </a:r>
          </a:p>
          <a:p>
            <a:r>
              <a:rPr lang="en-US" sz="2000" dirty="0" smtClean="0"/>
              <a:t>Fieldbus Modem </a:t>
            </a:r>
          </a:p>
          <a:p>
            <a:pPr lvl="1"/>
            <a:r>
              <a:rPr lang="en-US" sz="1800" dirty="0" smtClean="0"/>
              <a:t>FBM2180 is recommended</a:t>
            </a:r>
          </a:p>
          <a:p>
            <a:pPr lvl="1"/>
            <a:r>
              <a:rPr lang="en-US" sz="1800" dirty="0" smtClean="0"/>
              <a:t>Power supply if using RS-232</a:t>
            </a:r>
          </a:p>
          <a:p>
            <a:pPr lvl="1"/>
            <a:r>
              <a:rPr lang="en-US" sz="1800" dirty="0" smtClean="0"/>
              <a:t>USB &amp; Serial cable</a:t>
            </a:r>
          </a:p>
          <a:p>
            <a:r>
              <a:rPr lang="en-US" sz="2000" dirty="0" smtClean="0"/>
              <a:t>Cabling</a:t>
            </a:r>
          </a:p>
          <a:p>
            <a:pPr lvl="1"/>
            <a:r>
              <a:rPr lang="en-US" sz="1800" dirty="0" smtClean="0"/>
              <a:t>Twisted pair cable, X meters</a:t>
            </a:r>
          </a:p>
          <a:p>
            <a:pPr lvl="1"/>
            <a:r>
              <a:rPr lang="en-US" sz="1800" dirty="0" smtClean="0"/>
              <a:t>For connection between FBM-FCU</a:t>
            </a:r>
          </a:p>
          <a:p>
            <a:pPr lvl="1"/>
            <a:r>
              <a:rPr lang="en-US" sz="1800" dirty="0" smtClean="0"/>
              <a:t>Orange connectors</a:t>
            </a:r>
          </a:p>
          <a:p>
            <a:r>
              <a:rPr lang="en-US" sz="2000" dirty="0" smtClean="0"/>
              <a:t>Resistors (</a:t>
            </a:r>
            <a:r>
              <a:rPr lang="en-US" sz="2000" dirty="0" err="1" smtClean="0"/>
              <a:t>appr</a:t>
            </a:r>
            <a:r>
              <a:rPr lang="en-US" sz="2000" dirty="0" smtClean="0"/>
              <a:t>. values , ½ W)</a:t>
            </a:r>
          </a:p>
          <a:p>
            <a:pPr lvl="1"/>
            <a:r>
              <a:rPr lang="en-US" sz="1800" dirty="0" smtClean="0"/>
              <a:t>10, 33, 47, 75, 100, 150 ohm</a:t>
            </a:r>
          </a:p>
        </p:txBody>
      </p:sp>
      <p:pic>
        <p:nvPicPr>
          <p:cNvPr id="15" name="Picture 4" descr="00016_RT8_4"/>
          <p:cNvPicPr>
            <a:picLocks noChangeAspect="1" noChangeArrowheads="1"/>
          </p:cNvPicPr>
          <p:nvPr/>
        </p:nvPicPr>
        <p:blipFill>
          <a:blip r:embed="rId2" cstate="print"/>
          <a:stretch>
            <a:fillRect/>
          </a:stretch>
        </p:blipFill>
        <p:spPr bwMode="auto">
          <a:xfrm>
            <a:off x="6948264" y="4221088"/>
            <a:ext cx="1689409" cy="1296144"/>
          </a:xfrm>
          <a:prstGeom prst="rect">
            <a:avLst/>
          </a:prstGeom>
          <a:noFill/>
          <a:ln w="9525">
            <a:noFill/>
            <a:miter lim="800000"/>
            <a:headEnd/>
            <a:tailEnd/>
          </a:ln>
        </p:spPr>
      </p:pic>
      <p:pic>
        <p:nvPicPr>
          <p:cNvPr id="16" name="Picture 6"/>
          <p:cNvPicPr>
            <a:picLocks noChangeAspect="1" noChangeArrowheads="1"/>
          </p:cNvPicPr>
          <p:nvPr/>
        </p:nvPicPr>
        <p:blipFill>
          <a:blip r:embed="rId3" cstate="print"/>
          <a:stretch>
            <a:fillRect/>
          </a:stretch>
        </p:blipFill>
        <p:spPr>
          <a:xfrm>
            <a:off x="5436096" y="4293096"/>
            <a:ext cx="751086" cy="614813"/>
          </a:xfrm>
          <a:prstGeom prst="rect">
            <a:avLst/>
          </a:prstGeom>
        </p:spPr>
      </p:pic>
      <p:pic>
        <p:nvPicPr>
          <p:cNvPr id="17" name="Picture 5" descr="Väska"/>
          <p:cNvPicPr>
            <a:picLocks noChangeAspect="1" noChangeArrowheads="1"/>
          </p:cNvPicPr>
          <p:nvPr/>
        </p:nvPicPr>
        <p:blipFill>
          <a:blip r:embed="rId4" cstate="print"/>
          <a:srcRect/>
          <a:stretch>
            <a:fillRect/>
          </a:stretch>
        </p:blipFill>
        <p:spPr bwMode="auto">
          <a:xfrm>
            <a:off x="5796136" y="1556792"/>
            <a:ext cx="2565263" cy="2520279"/>
          </a:xfrm>
          <a:prstGeom prst="rect">
            <a:avLst/>
          </a:prstGeom>
          <a:noFill/>
          <a:ln w="9525">
            <a:noFill/>
            <a:miter lim="800000"/>
            <a:headEnd/>
            <a:tailEnd/>
          </a:ln>
        </p:spPr>
      </p:pic>
      <p:sp>
        <p:nvSpPr>
          <p:cNvPr id="18" name="Line 7"/>
          <p:cNvSpPr>
            <a:spLocks noChangeShapeType="1"/>
          </p:cNvSpPr>
          <p:nvPr/>
        </p:nvSpPr>
        <p:spPr bwMode="auto">
          <a:xfrm>
            <a:off x="3419872" y="4581128"/>
            <a:ext cx="1933575" cy="9525"/>
          </a:xfrm>
          <a:prstGeom prst="line">
            <a:avLst/>
          </a:prstGeom>
          <a:noFill/>
          <a:ln w="38100">
            <a:solidFill>
              <a:srgbClr val="FF6600"/>
            </a:solidFill>
            <a:round/>
            <a:headEnd/>
            <a:tailEnd type="triangle" w="med" len="me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smtClean="0"/>
              <a:t>Service hardware </a:t>
            </a:r>
          </a:p>
        </p:txBody>
      </p:sp>
      <p:sp>
        <p:nvSpPr>
          <p:cNvPr id="104451" name="Rectangle 3"/>
          <p:cNvSpPr>
            <a:spLocks noGrp="1" noChangeArrowheads="1"/>
          </p:cNvSpPr>
          <p:nvPr>
            <p:ph sz="half" idx="1"/>
          </p:nvPr>
        </p:nvSpPr>
        <p:spPr>
          <a:xfrm>
            <a:off x="571500" y="1206500"/>
            <a:ext cx="5944716" cy="4546600"/>
          </a:xfrm>
        </p:spPr>
        <p:txBody>
          <a:bodyPr/>
          <a:lstStyle/>
          <a:p>
            <a:r>
              <a:rPr lang="en-US" sz="1800" dirty="0" err="1" smtClean="0"/>
              <a:t>Multimeter</a:t>
            </a:r>
            <a:r>
              <a:rPr lang="en-US" sz="1800" dirty="0" smtClean="0"/>
              <a:t>, measuring:</a:t>
            </a:r>
          </a:p>
          <a:p>
            <a:pPr lvl="1"/>
            <a:r>
              <a:rPr lang="en-US" sz="1600" dirty="0" smtClean="0"/>
              <a:t>Voltage </a:t>
            </a:r>
          </a:p>
          <a:p>
            <a:pPr lvl="1"/>
            <a:r>
              <a:rPr lang="en-US" sz="1600" dirty="0" smtClean="0"/>
              <a:t>Resistance</a:t>
            </a:r>
          </a:p>
          <a:p>
            <a:pPr lvl="1"/>
            <a:r>
              <a:rPr lang="en-US" sz="1600" dirty="0" smtClean="0"/>
              <a:t>Current</a:t>
            </a:r>
          </a:p>
          <a:p>
            <a:r>
              <a:rPr lang="en-US" sz="1800" dirty="0" smtClean="0"/>
              <a:t>If you have to troubleshoot communication of any kind</a:t>
            </a:r>
          </a:p>
          <a:p>
            <a:pPr lvl="1"/>
            <a:r>
              <a:rPr lang="en-US" sz="1600" dirty="0" smtClean="0"/>
              <a:t>RS-232, ‘null-modem’ cable</a:t>
            </a:r>
          </a:p>
          <a:p>
            <a:pPr lvl="1"/>
            <a:r>
              <a:rPr lang="en-US" sz="1600" dirty="0" smtClean="0"/>
              <a:t>RS-232, ‘straight’ (FBM) cable</a:t>
            </a:r>
          </a:p>
          <a:p>
            <a:pPr lvl="1"/>
            <a:r>
              <a:rPr lang="en-US" sz="1600" dirty="0" smtClean="0"/>
              <a:t>Gender changers</a:t>
            </a:r>
          </a:p>
          <a:p>
            <a:pPr lvl="1"/>
            <a:r>
              <a:rPr lang="en-US" sz="1600" dirty="0" smtClean="0"/>
              <a:t>RS232/485 converter (i.e. K2-ADE)</a:t>
            </a:r>
          </a:p>
          <a:p>
            <a:pPr lvl="1"/>
            <a:r>
              <a:rPr lang="en-US" sz="1600" dirty="0" smtClean="0"/>
              <a:t>((….worst case, breakout box))</a:t>
            </a:r>
          </a:p>
          <a:p>
            <a:r>
              <a:rPr lang="en-US" sz="1800" dirty="0" smtClean="0"/>
              <a:t>(Emulation)</a:t>
            </a:r>
          </a:p>
          <a:p>
            <a:pPr lvl="1"/>
            <a:r>
              <a:rPr lang="en-US" sz="1600" dirty="0" err="1" smtClean="0"/>
              <a:t>Enraf</a:t>
            </a:r>
            <a:r>
              <a:rPr lang="en-US" sz="1600" dirty="0" smtClean="0"/>
              <a:t>: EBM</a:t>
            </a:r>
          </a:p>
          <a:p>
            <a:r>
              <a:rPr lang="en-US" sz="1800" dirty="0" smtClean="0"/>
              <a:t>(Oscilloscope)</a:t>
            </a:r>
          </a:p>
          <a:p>
            <a:pPr lvl="1"/>
            <a:r>
              <a:rPr lang="en-US" sz="1600" dirty="0" smtClean="0"/>
              <a:t>For advanced users</a:t>
            </a:r>
          </a:p>
          <a:p>
            <a:pPr lvl="1"/>
            <a:r>
              <a:rPr lang="en-US" sz="1600" dirty="0" smtClean="0"/>
              <a:t>Check Fieldbus disturbances</a:t>
            </a:r>
            <a:br>
              <a:rPr lang="en-US" sz="1600" dirty="0" smtClean="0"/>
            </a:br>
            <a:endParaRPr lang="en-US" sz="1600" dirty="0" smtClean="0"/>
          </a:p>
        </p:txBody>
      </p:sp>
      <p:pic>
        <p:nvPicPr>
          <p:cNvPr id="10" name="Picture 4"/>
          <p:cNvPicPr>
            <a:picLocks noGrp="1" noChangeAspect="1" noChangeArrowheads="1"/>
          </p:cNvPicPr>
          <p:nvPr>
            <p:ph sz="half" idx="2"/>
          </p:nvPr>
        </p:nvPicPr>
        <p:blipFill>
          <a:blip r:embed="rId2" cstate="print"/>
          <a:stretch>
            <a:fillRect/>
          </a:stretch>
        </p:blipFill>
        <p:spPr>
          <a:xfrm>
            <a:off x="6660232" y="1196752"/>
            <a:ext cx="2079780" cy="4334026"/>
          </a:xfrm>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RTG_White">
  <a:themeElements>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fontScheme name="RTG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RTG_White</Template>
  <TotalTime>860</TotalTime>
  <Words>3826</Words>
  <Application>Microsoft Office PowerPoint</Application>
  <PresentationFormat>On-screen Show (4:3)</PresentationFormat>
  <Paragraphs>865</Paragraphs>
  <Slides>115</Slides>
  <Notes>27</Notes>
  <HiddenSlides>9</HiddenSlides>
  <MMClips>0</MMClips>
  <ScaleCrop>false</ScaleCrop>
  <HeadingPairs>
    <vt:vector size="6" baseType="variant">
      <vt:variant>
        <vt:lpstr>Theme</vt:lpstr>
      </vt:variant>
      <vt:variant>
        <vt:i4>1</vt:i4>
      </vt:variant>
      <vt:variant>
        <vt:lpstr>Embedded OLE Servers</vt:lpstr>
      </vt:variant>
      <vt:variant>
        <vt:i4>6</vt:i4>
      </vt:variant>
      <vt:variant>
        <vt:lpstr>Slide Titles</vt:lpstr>
      </vt:variant>
      <vt:variant>
        <vt:i4>115</vt:i4>
      </vt:variant>
    </vt:vector>
  </HeadingPairs>
  <TitlesOfParts>
    <vt:vector size="122" baseType="lpstr">
      <vt:lpstr>RTG_White</vt:lpstr>
      <vt:lpstr>Bitmap Image</vt:lpstr>
      <vt:lpstr>Image</vt:lpstr>
      <vt:lpstr>Picture</vt:lpstr>
      <vt:lpstr>Video Clip</vt:lpstr>
      <vt:lpstr>Photo Editor Photo</vt:lpstr>
      <vt:lpstr>Visio</vt:lpstr>
      <vt:lpstr>Slide 1</vt:lpstr>
      <vt:lpstr>Contents</vt:lpstr>
      <vt:lpstr>Slide 3</vt:lpstr>
      <vt:lpstr>Tank Scan</vt:lpstr>
      <vt:lpstr>Tank Scan</vt:lpstr>
      <vt:lpstr>Tank Scan</vt:lpstr>
      <vt:lpstr>Tank Scan</vt:lpstr>
      <vt:lpstr>Tank Scan</vt:lpstr>
      <vt:lpstr>Measuring problems</vt:lpstr>
      <vt:lpstr>Too high nozzle</vt:lpstr>
      <vt:lpstr>Internal obstacles in tank</vt:lpstr>
      <vt:lpstr>Internal obstacles in tank</vt:lpstr>
      <vt:lpstr>Internal obstacles in tank</vt:lpstr>
      <vt:lpstr>Internal obstacles in tank</vt:lpstr>
      <vt:lpstr>Internal obstacles in tank</vt:lpstr>
      <vt:lpstr>Internal obstacles in tank</vt:lpstr>
      <vt:lpstr>Strong bottom echo</vt:lpstr>
      <vt:lpstr>Strong bottom echo</vt:lpstr>
      <vt:lpstr>Strong bottom echo</vt:lpstr>
      <vt:lpstr>Strong bottom echo</vt:lpstr>
      <vt:lpstr>Strong bottom echo</vt:lpstr>
      <vt:lpstr>Tank Environment</vt:lpstr>
      <vt:lpstr>Tank Environment</vt:lpstr>
      <vt:lpstr>Tank Environment</vt:lpstr>
      <vt:lpstr>Gauge is not tracking the level…</vt:lpstr>
      <vt:lpstr>Unstable level</vt:lpstr>
      <vt:lpstr>Disturbing echoes</vt:lpstr>
      <vt:lpstr>Registering disturbing echo</vt:lpstr>
      <vt:lpstr>Registering disturbing echo</vt:lpstr>
      <vt:lpstr>Registering disturbing echo</vt:lpstr>
      <vt:lpstr>Passing a disturbance echo</vt:lpstr>
      <vt:lpstr>Passing a disturbance echo</vt:lpstr>
      <vt:lpstr>Passing a disturbance echo</vt:lpstr>
      <vt:lpstr>Slide 34</vt:lpstr>
      <vt:lpstr>Communication TankMaster</vt:lpstr>
      <vt:lpstr>Communication TankMaster- FCU</vt:lpstr>
      <vt:lpstr>Communication TankMaster- FCU</vt:lpstr>
      <vt:lpstr>Communication TankMaster- HOST</vt:lpstr>
      <vt:lpstr>Communication TankMaster- HOST</vt:lpstr>
      <vt:lpstr>FCU Communication</vt:lpstr>
      <vt:lpstr>FCU Communication</vt:lpstr>
      <vt:lpstr>FCU 2160 Communication</vt:lpstr>
      <vt:lpstr>FCU Communication</vt:lpstr>
      <vt:lpstr>Trl2 bus Communication</vt:lpstr>
      <vt:lpstr>Trl2 bus Communication</vt:lpstr>
      <vt:lpstr>Slide 46</vt:lpstr>
      <vt:lpstr>Registers…</vt:lpstr>
      <vt:lpstr>Useful registers</vt:lpstr>
      <vt:lpstr>Useful registers</vt:lpstr>
      <vt:lpstr>Gauge database</vt:lpstr>
      <vt:lpstr>DAU Display</vt:lpstr>
      <vt:lpstr>Default loading</vt:lpstr>
      <vt:lpstr>Default loading</vt:lpstr>
      <vt:lpstr>Default loading</vt:lpstr>
      <vt:lpstr>Upgrading the REX firmware</vt:lpstr>
      <vt:lpstr>Upgrading the REX firmware</vt:lpstr>
      <vt:lpstr>Upgrading the PRO firmware</vt:lpstr>
      <vt:lpstr>Upgrading FCU &amp; DAU firmware</vt:lpstr>
      <vt:lpstr>FCU 2160 Upgrade Of Software</vt:lpstr>
      <vt:lpstr>Exchanging REX THE</vt:lpstr>
      <vt:lpstr>Replacing the REX THE</vt:lpstr>
      <vt:lpstr>Replacing the REX THE</vt:lpstr>
      <vt:lpstr>Temperature reading</vt:lpstr>
      <vt:lpstr>Temperature reading</vt:lpstr>
      <vt:lpstr>Slide 65</vt:lpstr>
      <vt:lpstr>TankMaster </vt:lpstr>
      <vt:lpstr>Missing or wrong field values</vt:lpstr>
      <vt:lpstr>Missing or wrong field values</vt:lpstr>
      <vt:lpstr>Missing or wrong field values</vt:lpstr>
      <vt:lpstr>Missing or wrong field values</vt:lpstr>
      <vt:lpstr>Missing or wrong field values</vt:lpstr>
      <vt:lpstr>Missing or wrong field values</vt:lpstr>
      <vt:lpstr>Missing or wrong field values</vt:lpstr>
      <vt:lpstr>   Missing or wrong field values</vt:lpstr>
      <vt:lpstr>Missing or wrong field values</vt:lpstr>
      <vt:lpstr>Missing or wrong field values</vt:lpstr>
      <vt:lpstr>Missing volumes</vt:lpstr>
      <vt:lpstr>Missing volumes</vt:lpstr>
      <vt:lpstr>Missing volumes</vt:lpstr>
      <vt:lpstr>Missing volumes</vt:lpstr>
      <vt:lpstr>Missing volumes</vt:lpstr>
      <vt:lpstr>Missing volumes</vt:lpstr>
      <vt:lpstr>Missing volumes</vt:lpstr>
      <vt:lpstr>Missing volumes</vt:lpstr>
      <vt:lpstr>Value status</vt:lpstr>
      <vt:lpstr>Value status</vt:lpstr>
      <vt:lpstr>Upgrade of TankMaster</vt:lpstr>
      <vt:lpstr>Backup/restore of TankMaster</vt:lpstr>
      <vt:lpstr>Backup/restore of TankMaster</vt:lpstr>
      <vt:lpstr>Backup/restore of TankMaster</vt:lpstr>
      <vt:lpstr>Backup/restore of TankMaster</vt:lpstr>
      <vt:lpstr>Backup/Restore of TankMaster</vt:lpstr>
      <vt:lpstr>Backup/restore of TankMaster</vt:lpstr>
      <vt:lpstr>Backup/restore of TankMaster</vt:lpstr>
      <vt:lpstr>Backup/restore of TankMaster</vt:lpstr>
      <vt:lpstr>Backup/restore of TankMaster</vt:lpstr>
      <vt:lpstr>Slide 97</vt:lpstr>
      <vt:lpstr>Service hardware </vt:lpstr>
      <vt:lpstr>Service hardware </vt:lpstr>
      <vt:lpstr>Service hardware</vt:lpstr>
      <vt:lpstr>Service software</vt:lpstr>
      <vt:lpstr>Service software</vt:lpstr>
      <vt:lpstr>Service documentation</vt:lpstr>
      <vt:lpstr>Service documentation</vt:lpstr>
      <vt:lpstr>Slide 105</vt:lpstr>
      <vt:lpstr>Tank Gauging web page</vt:lpstr>
      <vt:lpstr>Extranet - RepWeb</vt:lpstr>
      <vt:lpstr>Company Web vs. RepWeb</vt:lpstr>
      <vt:lpstr>Whom to contact if...</vt:lpstr>
      <vt:lpstr>E-mail addresses</vt:lpstr>
      <vt:lpstr>Required information</vt:lpstr>
      <vt:lpstr>Subject line</vt:lpstr>
      <vt:lpstr>Subject line</vt:lpstr>
      <vt:lpstr>We need your help…</vt:lpstr>
      <vt:lpstr>Support flowchart</vt:lpstr>
    </vt:vector>
  </TitlesOfParts>
  <Company>SAAB Marine Elecronics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josand</dc:creator>
  <cp:lastModifiedBy>ahakkila</cp:lastModifiedBy>
  <cp:revision>157</cp:revision>
  <cp:lastPrinted>2001-01-11T06:42:40Z</cp:lastPrinted>
  <dcterms:created xsi:type="dcterms:W3CDTF">2009-05-18T12:38:47Z</dcterms:created>
  <dcterms:modified xsi:type="dcterms:W3CDTF">2011-02-23T18:54:41Z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roved">
    <vt:lpwstr>GD</vt:lpwstr>
  </property>
  <property fmtid="{D5CDD505-2E9C-101B-9397-08002B2CF9AE}" pid="3" name="IssuedBy">
    <vt:lpwstr>Violeta Lipic</vt:lpwstr>
  </property>
  <property fmtid="{D5CDD505-2E9C-101B-9397-08002B2CF9AE}" pid="4" name="DeptIssuing">
    <vt:lpwstr>GD-VL</vt:lpwstr>
  </property>
  <property fmtid="{D5CDD505-2E9C-101B-9397-08002B2CF9AE}" pid="5" name="Issue">
    <vt:lpwstr>1</vt:lpwstr>
  </property>
  <property fmtid="{D5CDD505-2E9C-101B-9397-08002B2CF9AE}" pid="6" name="DocumentType">
    <vt:lpwstr> </vt:lpwstr>
  </property>
  <property fmtid="{D5CDD505-2E9C-101B-9397-08002B2CF9AE}" pid="7" name="InfoClass">
    <vt:lpwstr>I</vt:lpwstr>
  </property>
  <property fmtid="{D5CDD505-2E9C-101B-9397-08002B2CF9AE}" pid="8" name="Date">
    <vt:lpwstr>2007-01-26</vt:lpwstr>
  </property>
  <property fmtid="{D5CDD505-2E9C-101B-9397-08002B2CF9AE}" pid="9" name="Time">
    <vt:lpwstr>16:10</vt:lpwstr>
  </property>
  <property fmtid="{D5CDD505-2E9C-101B-9397-08002B2CF9AE}" pid="10" name="TitleIssuer">
    <vt:lpwstr>System Developer</vt:lpwstr>
  </property>
  <property fmtid="{D5CDD505-2E9C-101B-9397-08002B2CF9AE}" pid="11" name="Phone">
    <vt:lpwstr>+46 31 337 07 32</vt:lpwstr>
  </property>
  <property fmtid="{D5CDD505-2E9C-101B-9397-08002B2CF9AE}" pid="12" name="Email">
    <vt:lpwstr>violeta.lipic@emersonprocess.com</vt:lpwstr>
  </property>
  <property fmtid="{D5CDD505-2E9C-101B-9397-08002B2CF9AE}" pid="13" name="HardCopy">
    <vt:lpwstr>True</vt:lpwstr>
  </property>
  <property fmtid="{D5CDD505-2E9C-101B-9397-08002B2CF9AE}" pid="14" name="Keywords">
    <vt:lpwstr>&amp;nbsp;</vt:lpwstr>
  </property>
  <property fmtid="{D5CDD505-2E9C-101B-9397-08002B2CF9AE}" pid="15" name="StoredAt">
    <vt:lpwstr> </vt:lpwstr>
  </property>
  <property fmtid="{D5CDD505-2E9C-101B-9397-08002B2CF9AE}" pid="16" name="RegNo">
    <vt:lpwstr> </vt:lpwstr>
  </property>
</Properties>
</file>